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61" r:id="rId3"/>
    <p:sldId id="260" r:id="rId4"/>
    <p:sldId id="284" r:id="rId5"/>
    <p:sldId id="267" r:id="rId6"/>
    <p:sldId id="283" r:id="rId7"/>
    <p:sldId id="269" r:id="rId8"/>
    <p:sldId id="271" r:id="rId9"/>
    <p:sldId id="288" r:id="rId10"/>
    <p:sldId id="273" r:id="rId11"/>
    <p:sldId id="275" r:id="rId12"/>
    <p:sldId id="281" r:id="rId13"/>
    <p:sldId id="28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62" autoAdjust="0"/>
    <p:restoredTop sz="94660"/>
  </p:normalViewPr>
  <p:slideViewPr>
    <p:cSldViewPr>
      <p:cViewPr>
        <p:scale>
          <a:sx n="78" d="100"/>
          <a:sy n="78" d="100"/>
        </p:scale>
        <p:origin x="-88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079ADF-D39D-4C76-AF59-45B96F8607ED}" type="datetimeFigureOut">
              <a:rPr lang="en-US" smtClean="0"/>
              <a:t>14-11-2021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918E78-AEBC-4C9E-BC3D-E51179145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714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86CCB-9361-47C6-B372-D265EDD497D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782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vi-VN" smtClean="0">
              <a:latin typeface="Calibri" pitchFamily="34" charset="0"/>
            </a:endParaRPr>
          </a:p>
        </p:txBody>
      </p:sp>
      <p:sp>
        <p:nvSpPr>
          <p:cNvPr id="4403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/>
            <a:fld id="{E26AC8E0-1D68-4577-86B5-12B571D151ED}" type="slidenum">
              <a:rPr lang="en-US" altLang="vi-VN" sz="1200">
                <a:latin typeface="Times New Roman" pitchFamily="18" charset="0"/>
              </a:rPr>
              <a:pPr algn="r" eaLnBrk="1" hangingPunct="1"/>
              <a:t>8</a:t>
            </a:fld>
            <a:endParaRPr lang="en-US" altLang="vi-VN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1F9C-3DF2-472E-A7E6-E1DF54CFC908}" type="datetimeFigureOut">
              <a:rPr lang="en-US" smtClean="0"/>
              <a:t>14-11-2021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0C5E-37F0-4833-B613-49E1222DD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792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1F9C-3DF2-472E-A7E6-E1DF54CFC908}" type="datetimeFigureOut">
              <a:rPr lang="en-US" smtClean="0"/>
              <a:t>14-11-2021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0C5E-37F0-4833-B613-49E1222DD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426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1F9C-3DF2-472E-A7E6-E1DF54CFC908}" type="datetimeFigureOut">
              <a:rPr lang="en-US" smtClean="0"/>
              <a:t>14-11-2021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0C5E-37F0-4833-B613-49E1222DD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84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Nhân một số thập phân với một số tự nhiên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AC310-D607-4FD8-9932-54C784742C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797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FFF0E67-D7D0-4F50-B8CF-767FDBCEFA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5660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63FD3AE-8082-42E4-AF92-664C2F9B281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705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1F9C-3DF2-472E-A7E6-E1DF54CFC908}" type="datetimeFigureOut">
              <a:rPr lang="en-US" smtClean="0"/>
              <a:t>14-11-2021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0C5E-37F0-4833-B613-49E1222DD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73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1F9C-3DF2-472E-A7E6-E1DF54CFC908}" type="datetimeFigureOut">
              <a:rPr lang="en-US" smtClean="0"/>
              <a:t>14-11-2021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0C5E-37F0-4833-B613-49E1222DD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405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1F9C-3DF2-472E-A7E6-E1DF54CFC908}" type="datetimeFigureOut">
              <a:rPr lang="en-US" smtClean="0"/>
              <a:t>14-11-2021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0C5E-37F0-4833-B613-49E1222DD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99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1F9C-3DF2-472E-A7E6-E1DF54CFC908}" type="datetimeFigureOut">
              <a:rPr lang="en-US" smtClean="0"/>
              <a:t>14-11-2021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0C5E-37F0-4833-B613-49E1222DD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288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1F9C-3DF2-472E-A7E6-E1DF54CFC908}" type="datetimeFigureOut">
              <a:rPr lang="en-US" smtClean="0"/>
              <a:t>14-11-2021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0C5E-37F0-4833-B613-49E1222DD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783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1F9C-3DF2-472E-A7E6-E1DF54CFC908}" type="datetimeFigureOut">
              <a:rPr lang="en-US" smtClean="0"/>
              <a:t>14-11-2021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0C5E-37F0-4833-B613-49E1222DD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669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1F9C-3DF2-472E-A7E6-E1DF54CFC908}" type="datetimeFigureOut">
              <a:rPr lang="en-US" smtClean="0"/>
              <a:t>14-11-2021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0C5E-37F0-4833-B613-49E1222DD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601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1F9C-3DF2-472E-A7E6-E1DF54CFC908}" type="datetimeFigureOut">
              <a:rPr lang="en-US" smtClean="0"/>
              <a:t>14-11-2021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0C5E-37F0-4833-B613-49E1222DD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962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91F9C-3DF2-472E-A7E6-E1DF54CFC908}" type="datetimeFigureOut">
              <a:rPr lang="en-US" smtClean="0"/>
              <a:t>14-11-2021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20C5E-37F0-4833-B613-49E1222DD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727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4"/>
          <p:cNvSpPr>
            <a:spLocks noChangeArrowheads="1"/>
          </p:cNvSpPr>
          <p:nvPr/>
        </p:nvSpPr>
        <p:spPr bwMode="auto">
          <a:xfrm>
            <a:off x="76200" y="74613"/>
            <a:ext cx="19685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7123" tIns="48561" rIns="97123" bIns="48561" anchor="ctr">
            <a:spAutoFit/>
          </a:bodyPr>
          <a:lstStyle/>
          <a:p>
            <a:pPr defTabSz="912813" eaLnBrk="0" hangingPunct="0"/>
            <a:endParaRPr lang="en-US" sz="140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38914" name="Rectangle 6"/>
          <p:cNvSpPr>
            <a:spLocks noChangeArrowheads="1"/>
          </p:cNvSpPr>
          <p:nvPr/>
        </p:nvSpPr>
        <p:spPr bwMode="auto">
          <a:xfrm>
            <a:off x="76200" y="74613"/>
            <a:ext cx="19685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7123" tIns="48561" rIns="97123" bIns="48561" anchor="ctr">
            <a:spAutoFit/>
          </a:bodyPr>
          <a:lstStyle/>
          <a:p>
            <a:pPr defTabSz="912813" eaLnBrk="0" hangingPunct="0"/>
            <a:endParaRPr lang="en-US" sz="140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38915" name="Rectangle 9"/>
          <p:cNvSpPr>
            <a:spLocks noChangeArrowheads="1"/>
          </p:cNvSpPr>
          <p:nvPr/>
        </p:nvSpPr>
        <p:spPr bwMode="auto">
          <a:xfrm>
            <a:off x="76200" y="74613"/>
            <a:ext cx="19685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7123" tIns="48561" rIns="97123" bIns="48561" anchor="ctr">
            <a:spAutoFit/>
          </a:bodyPr>
          <a:lstStyle/>
          <a:p>
            <a:pPr defTabSz="912813" eaLnBrk="0" hangingPunct="0"/>
            <a:endParaRPr lang="en-US" sz="140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38916" name="Rectangle 12"/>
          <p:cNvSpPr>
            <a:spLocks noChangeArrowheads="1"/>
          </p:cNvSpPr>
          <p:nvPr/>
        </p:nvSpPr>
        <p:spPr bwMode="auto">
          <a:xfrm>
            <a:off x="76200" y="74613"/>
            <a:ext cx="19685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7123" tIns="48561" rIns="97123" bIns="48561" anchor="ctr">
            <a:spAutoFit/>
          </a:bodyPr>
          <a:lstStyle/>
          <a:p>
            <a:pPr defTabSz="912813" eaLnBrk="0" hangingPunct="0"/>
            <a:endParaRPr lang="en-US" sz="140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38917" name="Rectangle 15"/>
          <p:cNvSpPr>
            <a:spLocks noChangeArrowheads="1"/>
          </p:cNvSpPr>
          <p:nvPr/>
        </p:nvSpPr>
        <p:spPr bwMode="auto">
          <a:xfrm>
            <a:off x="76200" y="74613"/>
            <a:ext cx="19685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7123" tIns="48561" rIns="97123" bIns="48561" anchor="ctr">
            <a:spAutoFit/>
          </a:bodyPr>
          <a:lstStyle/>
          <a:p>
            <a:pPr defTabSz="912813" eaLnBrk="0" hangingPunct="0"/>
            <a:endParaRPr lang="en-US" sz="140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38918" name="Rectangle 28"/>
          <p:cNvSpPr>
            <a:spLocks noChangeArrowheads="1"/>
          </p:cNvSpPr>
          <p:nvPr/>
        </p:nvSpPr>
        <p:spPr bwMode="auto">
          <a:xfrm>
            <a:off x="76200" y="74613"/>
            <a:ext cx="19685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7123" tIns="48561" rIns="97123" bIns="48561" anchor="ctr">
            <a:spAutoFit/>
          </a:bodyPr>
          <a:lstStyle/>
          <a:p>
            <a:pPr defTabSz="912813" eaLnBrk="0" hangingPunct="0"/>
            <a:endParaRPr lang="en-US" sz="140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38919" name="Thuong lam thay co oi - Jolie Quynh Anh.mp3">
            <a:hlinkClick r:id="" action="ppaction://media"/>
          </p:cNvPr>
          <p:cNvSpPr>
            <a:spLocks noRot="1" noChangeAspect="1"/>
          </p:cNvSpPr>
          <p:nvPr/>
        </p:nvSpPr>
        <p:spPr bwMode="auto">
          <a:xfrm>
            <a:off x="-669925" y="6440488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7123" tIns="48561" rIns="97123" bIns="48561"/>
          <a:lstStyle/>
          <a:p>
            <a:pPr defTabSz="912813"/>
            <a:endParaRPr lang="en-US" sz="1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8920" name="WordArt 21"/>
          <p:cNvSpPr>
            <a:spLocks noChangeArrowheads="1" noChangeShapeType="1" noTextEdit="1"/>
          </p:cNvSpPr>
          <p:nvPr/>
        </p:nvSpPr>
        <p:spPr bwMode="auto">
          <a:xfrm>
            <a:off x="5334000" y="1295400"/>
            <a:ext cx="3362325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4800" b="1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8921" name="TextBox 23"/>
          <p:cNvSpPr txBox="1">
            <a:spLocks noChangeArrowheads="1"/>
          </p:cNvSpPr>
          <p:nvPr/>
        </p:nvSpPr>
        <p:spPr bwMode="auto">
          <a:xfrm>
            <a:off x="3352800" y="1143000"/>
            <a:ext cx="253682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7123" tIns="48561" rIns="97123" bIns="48561">
            <a:spAutoFit/>
          </a:bodyPr>
          <a:lstStyle/>
          <a:p>
            <a:pPr algn="ctr" defTabSz="912813"/>
            <a:r>
              <a:rPr lang="en-US" sz="4200" b="1" u="sng" dirty="0" err="1">
                <a:latin typeface="Aaril"/>
                <a:cs typeface="Times New Roman" pitchFamily="18" charset="0"/>
              </a:rPr>
              <a:t>Toán</a:t>
            </a:r>
            <a:r>
              <a:rPr lang="en-US" sz="4200" b="1" u="sng" dirty="0">
                <a:latin typeface="Aaril"/>
                <a:cs typeface="Times New Roman" pitchFamily="18" charset="0"/>
              </a:rPr>
              <a:t> </a:t>
            </a:r>
          </a:p>
        </p:txBody>
      </p:sp>
      <p:sp>
        <p:nvSpPr>
          <p:cNvPr id="38923" name="TextBox 2"/>
          <p:cNvSpPr txBox="1">
            <a:spLocks noChangeArrowheads="1"/>
          </p:cNvSpPr>
          <p:nvPr/>
        </p:nvSpPr>
        <p:spPr bwMode="auto">
          <a:xfrm>
            <a:off x="2201068" y="4343400"/>
            <a:ext cx="4741863" cy="5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7123" tIns="48561" rIns="97123" bIns="48561">
            <a:spAutoFit/>
          </a:bodyPr>
          <a:lstStyle/>
          <a:p>
            <a:pPr algn="ctr" defTabSz="912813" eaLnBrk="0" hangingPunct="0"/>
            <a:r>
              <a:rPr lang="en-US" sz="2800" b="1" dirty="0" smtClean="0">
                <a:solidFill>
                  <a:srgbClr val="C00000"/>
                </a:solidFill>
                <a:cs typeface="Arial" charset="0"/>
              </a:rPr>
              <a:t>SGK </a:t>
            </a:r>
            <a:r>
              <a:rPr lang="en-US" sz="2800" b="1" dirty="0" err="1" smtClean="0">
                <a:solidFill>
                  <a:srgbClr val="C00000"/>
                </a:solidFill>
                <a:cs typeface="Arial" charset="0"/>
              </a:rPr>
              <a:t>trang</a:t>
            </a:r>
            <a:r>
              <a:rPr lang="en-US" sz="2800" b="1" dirty="0" smtClean="0">
                <a:solidFill>
                  <a:srgbClr val="C00000"/>
                </a:solidFill>
                <a:cs typeface="Arial" charset="0"/>
              </a:rPr>
              <a:t> 92</a:t>
            </a:r>
            <a:endParaRPr lang="en-US" sz="2800" b="1" dirty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38926" name="Rectangle 3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vi-VN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927" name="WordArt 3"/>
          <p:cNvSpPr>
            <a:spLocks noChangeArrowheads="1" noChangeShapeType="1" noTextEdit="1"/>
          </p:cNvSpPr>
          <p:nvPr/>
        </p:nvSpPr>
        <p:spPr bwMode="auto">
          <a:xfrm>
            <a:off x="1116012" y="645731"/>
            <a:ext cx="7010400" cy="5191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"/>
              <a:lightRig rig="legacyFlat3" dir="t"/>
            </a:scene3d>
            <a:sp3d extrusionH="1801800" prstMaterial="legacyMatte">
              <a:extrusionClr>
                <a:srgbClr val="FFFF99"/>
              </a:extrusionClr>
            </a:sp3d>
          </a:bodyPr>
          <a:lstStyle/>
          <a:p>
            <a:pPr algn="ctr"/>
            <a:r>
              <a:rPr lang="en-US" sz="3600" b="1" kern="10" dirty="0" err="1" smtClean="0">
                <a:ln w="9525">
                  <a:round/>
                  <a:headEnd/>
                  <a:tailEnd/>
                </a:ln>
                <a:solidFill>
                  <a:srgbClr val="000080"/>
                </a:solidFill>
                <a:latin typeface="Times New Roman"/>
                <a:cs typeface="Times New Roman"/>
              </a:rPr>
              <a:t>Thứ</a:t>
            </a:r>
            <a:r>
              <a:rPr lang="en-US" sz="3600" b="1" kern="10" dirty="0" smtClean="0">
                <a:ln w="9525">
                  <a:round/>
                  <a:headEnd/>
                  <a:tailEnd/>
                </a:ln>
                <a:solidFill>
                  <a:srgbClr val="000080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round/>
                  <a:headEnd/>
                  <a:tailEnd/>
                </a:ln>
                <a:solidFill>
                  <a:srgbClr val="000080"/>
                </a:solidFill>
                <a:latin typeface="Times New Roman"/>
                <a:cs typeface="Times New Roman"/>
              </a:rPr>
              <a:t>sáu</a:t>
            </a:r>
            <a:r>
              <a:rPr lang="en-US" sz="3600" b="1" kern="10" dirty="0" smtClean="0">
                <a:ln w="9525">
                  <a:round/>
                  <a:headEnd/>
                  <a:tailEnd/>
                </a:ln>
                <a:solidFill>
                  <a:srgbClr val="000080"/>
                </a:solidFill>
                <a:latin typeface="Times New Roman"/>
                <a:cs typeface="Times New Roman"/>
              </a:rPr>
              <a:t>, </a:t>
            </a:r>
            <a:r>
              <a:rPr lang="en-US" sz="3600" b="1" kern="10" dirty="0" err="1" smtClean="0">
                <a:ln w="9525">
                  <a:round/>
                  <a:headEnd/>
                  <a:tailEnd/>
                </a:ln>
                <a:solidFill>
                  <a:srgbClr val="000080"/>
                </a:solidFill>
                <a:latin typeface="Times New Roman"/>
                <a:cs typeface="Times New Roman"/>
              </a:rPr>
              <a:t>ngày</a:t>
            </a:r>
            <a:r>
              <a:rPr lang="en-US" sz="3600" b="1" kern="10" dirty="0" smtClean="0">
                <a:ln w="9525">
                  <a:round/>
                  <a:headEnd/>
                  <a:tailEnd/>
                </a:ln>
                <a:solidFill>
                  <a:srgbClr val="000080"/>
                </a:solidFill>
                <a:latin typeface="Times New Roman"/>
                <a:cs typeface="Times New Roman"/>
              </a:rPr>
              <a:t> 3 </a:t>
            </a:r>
            <a:r>
              <a:rPr lang="en-US" sz="3600" b="1" kern="10" dirty="0" err="1" smtClean="0">
                <a:ln w="9525">
                  <a:round/>
                  <a:headEnd/>
                  <a:tailEnd/>
                </a:ln>
                <a:solidFill>
                  <a:srgbClr val="000080"/>
                </a:solidFill>
                <a:latin typeface="Times New Roman"/>
                <a:cs typeface="Times New Roman"/>
              </a:rPr>
              <a:t>tháng</a:t>
            </a:r>
            <a:r>
              <a:rPr lang="en-US" sz="3600" b="1" kern="10" dirty="0" smtClean="0">
                <a:ln w="9525">
                  <a:round/>
                  <a:headEnd/>
                  <a:tailEnd/>
                </a:ln>
                <a:solidFill>
                  <a:srgbClr val="000080"/>
                </a:solidFill>
                <a:latin typeface="Times New Roman"/>
                <a:cs typeface="Times New Roman"/>
              </a:rPr>
              <a:t> 12 </a:t>
            </a:r>
            <a:r>
              <a:rPr lang="en-US" sz="3600" b="1" kern="10" dirty="0" err="1" smtClean="0">
                <a:ln w="9525">
                  <a:round/>
                  <a:headEnd/>
                  <a:tailEnd/>
                </a:ln>
                <a:solidFill>
                  <a:srgbClr val="000080"/>
                </a:solidFill>
                <a:latin typeface="Times New Roman"/>
                <a:cs typeface="Times New Roman"/>
              </a:rPr>
              <a:t>năm</a:t>
            </a:r>
            <a:r>
              <a:rPr lang="en-US" sz="3600" b="1" kern="10" dirty="0" smtClean="0">
                <a:ln w="9525">
                  <a:round/>
                  <a:headEnd/>
                  <a:tailEnd/>
                </a:ln>
                <a:solidFill>
                  <a:srgbClr val="000080"/>
                </a:solidFill>
                <a:latin typeface="Times New Roman"/>
                <a:cs typeface="Times New Roman"/>
              </a:rPr>
              <a:t> 2021</a:t>
            </a:r>
            <a:endParaRPr lang="en-US" sz="3600" b="1" kern="10" dirty="0">
              <a:ln w="9525">
                <a:round/>
                <a:headEnd/>
                <a:tailEnd/>
              </a:ln>
              <a:solidFill>
                <a:srgbClr val="000080"/>
              </a:solidFill>
              <a:latin typeface="Times New Roman"/>
              <a:cs typeface="Times New Roman"/>
            </a:endParaRPr>
          </a:p>
        </p:txBody>
      </p:sp>
      <p:sp>
        <p:nvSpPr>
          <p:cNvPr id="38928" name="WordArt 25" descr="Paper bag"/>
          <p:cNvSpPr>
            <a:spLocks noChangeArrowheads="1" noChangeShapeType="1" noTextEdit="1"/>
          </p:cNvSpPr>
          <p:nvPr/>
        </p:nvSpPr>
        <p:spPr bwMode="auto">
          <a:xfrm>
            <a:off x="454476" y="2656332"/>
            <a:ext cx="8131175" cy="12954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NHÂN MỘT SỐ THẬP PHÂN VỚI MỘT SỐ TỰ NHIÊN</a:t>
            </a:r>
            <a:endParaRPr lang="en-US" sz="3600" b="1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13" y="-26987"/>
            <a:ext cx="1328737" cy="132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9237" y="15875"/>
            <a:ext cx="1274763" cy="127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813310">
            <a:off x="-27491" y="5451486"/>
            <a:ext cx="1415962" cy="1410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4475" y="5583237"/>
            <a:ext cx="1279525" cy="127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0508581"/>
      </p:ext>
    </p:extLst>
  </p:cSld>
  <p:clrMapOvr>
    <a:masterClrMapping/>
  </p:clrMapOvr>
  <p:transition advTm="53746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17463"/>
            <a:ext cx="9144000" cy="6858000"/>
          </a:xfrm>
          <a:prstGeom prst="rect">
            <a:avLst/>
          </a:prstGeom>
          <a:noFill/>
          <a:ln w="57150">
            <a:pattFill prst="wdUpDiag">
              <a:fgClr>
                <a:srgbClr val="00FF00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 altLang="en-US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67875" y="1256898"/>
            <a:ext cx="16210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/>
              <a:t>2,5</a:t>
            </a:r>
            <a:endParaRPr lang="en-US" sz="4000"/>
          </a:p>
        </p:txBody>
      </p:sp>
      <p:sp>
        <p:nvSpPr>
          <p:cNvPr id="5" name="TextBox 4"/>
          <p:cNvSpPr txBox="1"/>
          <p:nvPr/>
        </p:nvSpPr>
        <p:spPr>
          <a:xfrm>
            <a:off x="983970" y="1635623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/>
              <a:t>x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73910" y="1804863"/>
            <a:ext cx="4006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/>
              <a:t>7</a:t>
            </a: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1145586" y="2458635"/>
            <a:ext cx="1133784" cy="2208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70736" y="2382435"/>
            <a:ext cx="14988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17</a:t>
            </a:r>
            <a:r>
              <a:rPr lang="en-US" sz="4000" dirty="0" smtClean="0">
                <a:solidFill>
                  <a:srgbClr val="FF0000"/>
                </a:solidFill>
              </a:rPr>
              <a:t>,</a:t>
            </a:r>
            <a:r>
              <a:rPr lang="en-US" sz="4000" dirty="0" smtClean="0"/>
              <a:t>5</a:t>
            </a:r>
            <a:endParaRPr lang="en-US" sz="4000" dirty="0"/>
          </a:p>
        </p:txBody>
      </p:sp>
      <p:sp>
        <p:nvSpPr>
          <p:cNvPr id="14" name="TextBox 13"/>
          <p:cNvSpPr txBox="1"/>
          <p:nvPr/>
        </p:nvSpPr>
        <p:spPr>
          <a:xfrm>
            <a:off x="5900928" y="2499594"/>
            <a:ext cx="17224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20</a:t>
            </a:r>
            <a:r>
              <a:rPr lang="en-US" sz="4000" dirty="0" smtClean="0">
                <a:solidFill>
                  <a:srgbClr val="FF0000"/>
                </a:solidFill>
              </a:rPr>
              <a:t>,</a:t>
            </a:r>
            <a:r>
              <a:rPr lang="en-US" sz="4000" dirty="0" smtClean="0"/>
              <a:t>90</a:t>
            </a:r>
            <a:endParaRPr lang="en-US" sz="4000" dirty="0"/>
          </a:p>
        </p:txBody>
      </p:sp>
      <p:sp>
        <p:nvSpPr>
          <p:cNvPr id="16" name="TextBox 15"/>
          <p:cNvSpPr txBox="1"/>
          <p:nvPr/>
        </p:nvSpPr>
        <p:spPr>
          <a:xfrm>
            <a:off x="6046197" y="1214136"/>
            <a:ext cx="16210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/>
              <a:t>4,18</a:t>
            </a:r>
            <a:endParaRPr lang="en-US" sz="4000"/>
          </a:p>
        </p:txBody>
      </p:sp>
      <p:sp>
        <p:nvSpPr>
          <p:cNvPr id="17" name="TextBox 16"/>
          <p:cNvSpPr txBox="1"/>
          <p:nvPr/>
        </p:nvSpPr>
        <p:spPr>
          <a:xfrm>
            <a:off x="5741397" y="1627226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x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692300" y="1889994"/>
            <a:ext cx="627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5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6046197" y="2575794"/>
            <a:ext cx="1272051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3528" y="76200"/>
            <a:ext cx="5052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51"/>
          <p:cNvSpPr txBox="1">
            <a:spLocks noChangeArrowheads="1"/>
          </p:cNvSpPr>
          <p:nvPr/>
        </p:nvSpPr>
        <p:spPr bwMode="auto">
          <a:xfrm>
            <a:off x="347517" y="604583"/>
            <a:ext cx="3124200" cy="6413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0" dirty="0" smtClean="0">
                <a:solidFill>
                  <a:srgbClr val="0000CC"/>
                </a:solidFill>
                <a:latin typeface="VNI-Times" pitchFamily="2" charset="0"/>
              </a:rPr>
              <a:t>   a</a:t>
            </a:r>
            <a:r>
              <a:rPr lang="en-US" sz="3600" b="0" dirty="0">
                <a:solidFill>
                  <a:srgbClr val="0000CC"/>
                </a:solidFill>
                <a:latin typeface="VNI-Times" pitchFamily="2" charset="0"/>
              </a:rPr>
              <a:t>) 2,5 x 7</a:t>
            </a:r>
          </a:p>
        </p:txBody>
      </p:sp>
      <p:sp>
        <p:nvSpPr>
          <p:cNvPr id="20" name="Text Box 52"/>
          <p:cNvSpPr txBox="1">
            <a:spLocks noChangeArrowheads="1"/>
          </p:cNvSpPr>
          <p:nvPr/>
        </p:nvSpPr>
        <p:spPr bwMode="auto">
          <a:xfrm>
            <a:off x="4953000" y="599420"/>
            <a:ext cx="3124200" cy="6413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0" dirty="0" smtClean="0">
                <a:solidFill>
                  <a:srgbClr val="0000CC"/>
                </a:solidFill>
                <a:latin typeface="VNI-Times" pitchFamily="2" charset="0"/>
              </a:rPr>
              <a:t>   b</a:t>
            </a:r>
            <a:r>
              <a:rPr lang="en-US" sz="3600" b="0" dirty="0">
                <a:solidFill>
                  <a:srgbClr val="0000CC"/>
                </a:solidFill>
                <a:latin typeface="VNI-Times" pitchFamily="2" charset="0"/>
              </a:rPr>
              <a:t>) 4,18 x 5</a:t>
            </a:r>
          </a:p>
        </p:txBody>
      </p:sp>
      <p:sp>
        <p:nvSpPr>
          <p:cNvPr id="21" name="Text Box 53"/>
          <p:cNvSpPr txBox="1">
            <a:spLocks noChangeArrowheads="1"/>
          </p:cNvSpPr>
          <p:nvPr/>
        </p:nvSpPr>
        <p:spPr bwMode="auto">
          <a:xfrm>
            <a:off x="371405" y="3187732"/>
            <a:ext cx="3121152" cy="6413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0" dirty="0">
                <a:solidFill>
                  <a:srgbClr val="0000CC"/>
                </a:solidFill>
                <a:latin typeface="VNI-Times" pitchFamily="2" charset="0"/>
              </a:rPr>
              <a:t>c) 0,256 x 8</a:t>
            </a:r>
          </a:p>
        </p:txBody>
      </p:sp>
      <p:sp>
        <p:nvSpPr>
          <p:cNvPr id="22" name="Text Box 54"/>
          <p:cNvSpPr txBox="1">
            <a:spLocks noChangeArrowheads="1"/>
          </p:cNvSpPr>
          <p:nvPr/>
        </p:nvSpPr>
        <p:spPr bwMode="auto">
          <a:xfrm>
            <a:off x="5200073" y="3187732"/>
            <a:ext cx="3124200" cy="6413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0" dirty="0" smtClean="0">
                <a:solidFill>
                  <a:srgbClr val="0000CC"/>
                </a:solidFill>
                <a:latin typeface="VNI-Times" pitchFamily="2" charset="0"/>
              </a:rPr>
              <a:t>   d</a:t>
            </a:r>
            <a:r>
              <a:rPr lang="en-US" sz="3600" b="0" dirty="0">
                <a:solidFill>
                  <a:srgbClr val="0000CC"/>
                </a:solidFill>
                <a:latin typeface="VNI-Times" pitchFamily="2" charset="0"/>
              </a:rPr>
              <a:t>) 6,8 x 15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070736" y="5152148"/>
            <a:ext cx="17224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</a:t>
            </a:r>
            <a:r>
              <a:rPr lang="en-US" sz="4000" dirty="0" smtClean="0">
                <a:solidFill>
                  <a:srgbClr val="FF0000"/>
                </a:solidFill>
              </a:rPr>
              <a:t>,</a:t>
            </a:r>
            <a:r>
              <a:rPr lang="en-US" sz="4000" dirty="0" smtClean="0"/>
              <a:t>048</a:t>
            </a:r>
            <a:endParaRPr lang="en-US" sz="4000" dirty="0"/>
          </a:p>
        </p:txBody>
      </p:sp>
      <p:sp>
        <p:nvSpPr>
          <p:cNvPr id="29" name="TextBox 28"/>
          <p:cNvSpPr txBox="1"/>
          <p:nvPr/>
        </p:nvSpPr>
        <p:spPr>
          <a:xfrm>
            <a:off x="1070736" y="3866690"/>
            <a:ext cx="16210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0</a:t>
            </a:r>
            <a:r>
              <a:rPr lang="en-US" sz="4000" dirty="0" smtClean="0"/>
              <a:t>,256</a:t>
            </a:r>
            <a:endParaRPr lang="en-US" sz="4000" dirty="0"/>
          </a:p>
        </p:txBody>
      </p:sp>
      <p:sp>
        <p:nvSpPr>
          <p:cNvPr id="30" name="TextBox 29"/>
          <p:cNvSpPr txBox="1"/>
          <p:nvPr/>
        </p:nvSpPr>
        <p:spPr>
          <a:xfrm>
            <a:off x="765936" y="4279780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x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946325" y="4482894"/>
            <a:ext cx="627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8</a:t>
            </a:r>
            <a:endParaRPr lang="en-US" sz="4000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1070736" y="5228348"/>
            <a:ext cx="1272051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944802" y="4950605"/>
            <a:ext cx="17224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340</a:t>
            </a:r>
            <a:endParaRPr lang="en-US" sz="4000" dirty="0"/>
          </a:p>
        </p:txBody>
      </p:sp>
      <p:sp>
        <p:nvSpPr>
          <p:cNvPr id="34" name="TextBox 33"/>
          <p:cNvSpPr txBox="1"/>
          <p:nvPr/>
        </p:nvSpPr>
        <p:spPr>
          <a:xfrm>
            <a:off x="6021372" y="3829082"/>
            <a:ext cx="16210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6,8</a:t>
            </a:r>
            <a:endParaRPr lang="en-US" sz="4000" dirty="0"/>
          </a:p>
        </p:txBody>
      </p:sp>
      <p:sp>
        <p:nvSpPr>
          <p:cNvPr id="35" name="TextBox 34"/>
          <p:cNvSpPr txBox="1"/>
          <p:nvPr/>
        </p:nvSpPr>
        <p:spPr>
          <a:xfrm>
            <a:off x="5606844" y="4147627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x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160324" y="4300680"/>
            <a:ext cx="904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15</a:t>
            </a:r>
            <a:endParaRPr lang="en-US" sz="4000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5896624" y="4977204"/>
            <a:ext cx="1272051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944581" y="5348248"/>
            <a:ext cx="17224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68</a:t>
            </a:r>
            <a:endParaRPr lang="en-US" sz="4000" dirty="0"/>
          </a:p>
        </p:txBody>
      </p:sp>
      <p:cxnSp>
        <p:nvCxnSpPr>
          <p:cNvPr id="39" name="Straight Connector 38"/>
          <p:cNvCxnSpPr/>
          <p:nvPr/>
        </p:nvCxnSpPr>
        <p:spPr>
          <a:xfrm>
            <a:off x="5879074" y="6012434"/>
            <a:ext cx="1272051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671404" y="6012434"/>
            <a:ext cx="17224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102</a:t>
            </a:r>
            <a:r>
              <a:rPr lang="en-US" sz="4000" dirty="0" smtClean="0">
                <a:solidFill>
                  <a:srgbClr val="FF0000"/>
                </a:solidFill>
              </a:rPr>
              <a:t>,</a:t>
            </a:r>
            <a:r>
              <a:rPr lang="en-US" sz="4000" dirty="0" smtClean="0"/>
              <a:t>0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99425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2" grpId="0"/>
      <p:bldP spid="14" grpId="0"/>
      <p:bldP spid="16" grpId="0"/>
      <p:bldP spid="17" grpId="0"/>
      <p:bldP spid="19" grpId="0"/>
      <p:bldP spid="28" grpId="0"/>
      <p:bldP spid="29" grpId="0"/>
      <p:bldP spid="30" grpId="0"/>
      <p:bldP spid="31" grpId="0"/>
      <p:bldP spid="33" grpId="0"/>
      <p:bldP spid="34" grpId="0"/>
      <p:bldP spid="35" grpId="0"/>
      <p:bldP spid="36" grpId="0"/>
      <p:bldP spid="38" grpId="0"/>
      <p:bldP spid="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250401-345F-4FF6-A502-00CBD686CD1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528566" y="292608"/>
            <a:ext cx="8123673" cy="10772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Arial" charset="0"/>
              </a:rPr>
              <a:t> </a:t>
            </a:r>
            <a:r>
              <a:rPr lang="en-US" sz="3200" b="1" u="sng" dirty="0" err="1" smtClean="0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Arial" charset="0"/>
              </a:rPr>
              <a:t>Bài</a:t>
            </a:r>
            <a:r>
              <a:rPr lang="en-US" sz="3200" b="1" u="sng" dirty="0" smtClean="0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Arial" charset="0"/>
              </a:rPr>
              <a:t> 3.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Arial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Arial" charset="0"/>
              </a:rPr>
              <a:t>Một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Arial" charset="0"/>
              </a:rPr>
              <a:t>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Arial" charset="0"/>
              </a:rPr>
              <a:t>ô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Arial" charset="0"/>
              </a:rPr>
              <a:t>tô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Arial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Arial" charset="0"/>
              </a:rPr>
              <a:t>mỗi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Arial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Arial" charset="0"/>
              </a:rPr>
              <a:t>giờ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Arial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Arial" charset="0"/>
              </a:rPr>
              <a:t>đi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Arial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Arial" charset="0"/>
              </a:rPr>
              <a:t>được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Arial" charset="0"/>
              </a:rPr>
              <a:t> 42,6 km.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Arial" charset="0"/>
              </a:rPr>
              <a:t>Hỏi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Arial" charset="0"/>
              </a:rPr>
              <a:t> 4 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Arial" charset="0"/>
              </a:rPr>
              <a:t>giờ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Arial" charset="0"/>
              </a:rPr>
              <a:t> ô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Arial" charset="0"/>
              </a:rPr>
              <a:t>tô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Arial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Arial" charset="0"/>
              </a:rPr>
              <a:t>đó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Arial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Arial" charset="0"/>
              </a:rPr>
              <a:t>đi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Arial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Arial" charset="0"/>
              </a:rPr>
              <a:t>được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Arial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Arial" charset="0"/>
              </a:rPr>
              <a:t>bao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Arial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Arial" charset="0"/>
              </a:rPr>
              <a:t>nhiêu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Arial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Arial" charset="0"/>
              </a:rPr>
              <a:t>ki-lô-mét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Arial" charset="0"/>
              </a:rPr>
              <a:t>?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91990" y="1572018"/>
            <a:ext cx="2209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Bef>
                <a:spcPct val="50000"/>
              </a:spcBef>
            </a:pP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</a:rPr>
              <a:t>Tóm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</a:rPr>
              <a:t>tắt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</a:rPr>
              <a:t>:          </a:t>
            </a: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3463790" y="3224950"/>
            <a:ext cx="234699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u="sng" dirty="0" err="1">
                <a:solidFill>
                  <a:srgbClr val="FF0000"/>
                </a:solidFill>
                <a:latin typeface="Times New Roman" pitchFamily="18" charset="0"/>
              </a:rPr>
              <a:t>G</a:t>
            </a:r>
            <a:r>
              <a:rPr lang="en-US" sz="36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iải</a:t>
            </a:r>
            <a:endParaRPr lang="en-US" sz="3600" b="1" u="sng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738762" y="3886676"/>
            <a:ext cx="7315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Trong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4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giờ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ô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tô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vi-VN" sz="3200" b="1" dirty="0">
                <a:solidFill>
                  <a:srgbClr val="0000FF"/>
                </a:solidFill>
                <a:latin typeface="Times New Roman" pitchFamily="18" charset="0"/>
              </a:rPr>
              <a:t>đ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ó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chạy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vi-VN" sz="3200" b="1" dirty="0">
                <a:solidFill>
                  <a:srgbClr val="0000FF"/>
                </a:solidFill>
                <a:latin typeface="Times New Roman" pitchFamily="18" charset="0"/>
              </a:rPr>
              <a:t>đư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ợc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km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2303017" y="4458897"/>
            <a:ext cx="418668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42,6 x 4 = 170,4 (km)</a:t>
            </a: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3124200" y="5067253"/>
            <a:ext cx="40076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Đáp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: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170,4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km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1990" y="2156793"/>
            <a:ext cx="2971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 </a:t>
            </a:r>
            <a:r>
              <a:rPr lang="en-US" sz="3200" dirty="0" err="1" smtClean="0"/>
              <a:t>giờ</a:t>
            </a:r>
            <a:r>
              <a:rPr lang="en-US" sz="3200" dirty="0" smtClean="0"/>
              <a:t>: 42,6 km</a:t>
            </a:r>
          </a:p>
          <a:p>
            <a:r>
              <a:rPr lang="en-US" sz="3200" dirty="0" smtClean="0"/>
              <a:t>4 </a:t>
            </a:r>
            <a:r>
              <a:rPr lang="en-US" sz="3200" dirty="0" err="1" smtClean="0"/>
              <a:t>giờ</a:t>
            </a:r>
            <a:r>
              <a:rPr lang="en-US" sz="3200" dirty="0" smtClean="0"/>
              <a:t>: ….  ? km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18009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123825" y="176213"/>
            <a:ext cx="3381375" cy="1881187"/>
          </a:xfrm>
          <a:prstGeom prst="irregularSeal2">
            <a:avLst/>
          </a:prstGeom>
          <a:solidFill>
            <a:srgbClr val="00FFFF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</a:rPr>
              <a:t>Trò chơi</a:t>
            </a:r>
          </a:p>
        </p:txBody>
      </p:sp>
      <p:sp>
        <p:nvSpPr>
          <p:cNvPr id="11268" name="WordArt 4"/>
          <p:cNvSpPr>
            <a:spLocks noChangeArrowheads="1" noChangeShapeType="1" noTextEdit="1"/>
          </p:cNvSpPr>
          <p:nvPr/>
        </p:nvSpPr>
        <p:spPr bwMode="auto">
          <a:xfrm>
            <a:off x="3394075" y="58738"/>
            <a:ext cx="5029200" cy="11430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b="1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GIẢI CỨU CÔNG CHÚA</a:t>
            </a:r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1848643" y="3243223"/>
            <a:ext cx="1070769" cy="1718644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1600200" y="2166938"/>
            <a:ext cx="1319212" cy="1143000"/>
          </a:xfrm>
          <a:prstGeom prst="star24">
            <a:avLst>
              <a:gd name="adj" fmla="val 37500"/>
            </a:avLst>
          </a:prstGeom>
          <a:solidFill>
            <a:srgbClr val="F7A7F9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18439" name="AutoShape 7"/>
          <p:cNvSpPr>
            <a:spLocks noChangeArrowheads="1"/>
          </p:cNvSpPr>
          <p:nvPr/>
        </p:nvSpPr>
        <p:spPr bwMode="auto">
          <a:xfrm>
            <a:off x="2755900" y="4721094"/>
            <a:ext cx="1276350" cy="1066800"/>
          </a:xfrm>
          <a:prstGeom prst="star24">
            <a:avLst>
              <a:gd name="adj" fmla="val 37500"/>
            </a:avLst>
          </a:prstGeom>
          <a:solidFill>
            <a:srgbClr val="66FF66"/>
          </a:solidFill>
          <a:ln w="57150">
            <a:solidFill>
              <a:schemeClr val="hlink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18440" name="AutoShape 8"/>
          <p:cNvSpPr>
            <a:spLocks noChangeArrowheads="1"/>
          </p:cNvSpPr>
          <p:nvPr/>
        </p:nvSpPr>
        <p:spPr bwMode="auto">
          <a:xfrm>
            <a:off x="4165600" y="2207342"/>
            <a:ext cx="1238250" cy="1066800"/>
          </a:xfrm>
          <a:prstGeom prst="star24">
            <a:avLst>
              <a:gd name="adj" fmla="val 37500"/>
            </a:avLst>
          </a:prstGeom>
          <a:solidFill>
            <a:srgbClr val="FFFF66"/>
          </a:solidFill>
          <a:ln w="57150">
            <a:solidFill>
              <a:srgbClr val="0066FF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 rot="18852087" flipH="1">
            <a:off x="3513454" y="3706463"/>
            <a:ext cx="1820862" cy="7921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 flipV="1">
            <a:off x="636588" y="2801938"/>
            <a:ext cx="990600" cy="4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609600" y="2209800"/>
            <a:ext cx="1066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</a:rPr>
              <a:t>x 4</a:t>
            </a:r>
            <a:endParaRPr lang="en-US" sz="28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1276" name="Text Box 13"/>
          <p:cNvSpPr txBox="1">
            <a:spLocks noChangeArrowheads="1"/>
          </p:cNvSpPr>
          <p:nvPr/>
        </p:nvSpPr>
        <p:spPr bwMode="auto">
          <a:xfrm>
            <a:off x="4552950" y="3641483"/>
            <a:ext cx="1847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</a:rPr>
              <a:t>X 2</a:t>
            </a:r>
            <a:endParaRPr lang="en-US" sz="24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5403850" y="2193925"/>
            <a:ext cx="1752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  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</a:rPr>
              <a:t>x 4</a:t>
            </a:r>
            <a:endParaRPr lang="en-US" sz="28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5462716" y="2740742"/>
            <a:ext cx="106997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4" name="AutoShape 22"/>
          <p:cNvSpPr>
            <a:spLocks noChangeArrowheads="1"/>
          </p:cNvSpPr>
          <p:nvPr/>
        </p:nvSpPr>
        <p:spPr bwMode="auto">
          <a:xfrm>
            <a:off x="1602658" y="2115893"/>
            <a:ext cx="1319213" cy="1143000"/>
          </a:xfrm>
          <a:prstGeom prst="star24">
            <a:avLst>
              <a:gd name="adj" fmla="val 37500"/>
            </a:avLst>
          </a:prstGeom>
          <a:solidFill>
            <a:srgbClr val="F7A7F9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4400" smtClean="0">
                <a:solidFill>
                  <a:srgbClr val="FF0000"/>
                </a:solidFill>
                <a:latin typeface="Times New Roman" pitchFamily="18" charset="0"/>
              </a:rPr>
              <a:t>4,4</a:t>
            </a:r>
            <a:endParaRPr lang="en-US" sz="44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8455" name="AutoShape 23"/>
          <p:cNvSpPr>
            <a:spLocks noChangeArrowheads="1"/>
          </p:cNvSpPr>
          <p:nvPr/>
        </p:nvSpPr>
        <p:spPr bwMode="auto">
          <a:xfrm>
            <a:off x="2755900" y="4745645"/>
            <a:ext cx="1276350" cy="914400"/>
          </a:xfrm>
          <a:prstGeom prst="star24">
            <a:avLst>
              <a:gd name="adj" fmla="val 37500"/>
            </a:avLst>
          </a:prstGeom>
          <a:solidFill>
            <a:srgbClr val="66FF66"/>
          </a:solidFill>
          <a:ln w="57150">
            <a:solidFill>
              <a:schemeClr val="hlink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</a:rPr>
              <a:t>25,4</a:t>
            </a:r>
            <a:endParaRPr lang="en-US" sz="36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8456" name="AutoShape 24"/>
          <p:cNvSpPr>
            <a:spLocks noChangeArrowheads="1"/>
          </p:cNvSpPr>
          <p:nvPr/>
        </p:nvSpPr>
        <p:spPr bwMode="auto">
          <a:xfrm>
            <a:off x="4172462" y="2184400"/>
            <a:ext cx="1238250" cy="1066800"/>
          </a:xfrm>
          <a:prstGeom prst="star24">
            <a:avLst>
              <a:gd name="adj" fmla="val 37500"/>
            </a:avLst>
          </a:prstGeom>
          <a:solidFill>
            <a:srgbClr val="FFFF66"/>
          </a:solidFill>
          <a:ln w="57150">
            <a:solidFill>
              <a:srgbClr val="0066FF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</a:rPr>
              <a:t>52,8</a:t>
            </a:r>
            <a:endParaRPr lang="en-US" sz="36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-63500" y="2522538"/>
            <a:ext cx="762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1,1</a:t>
            </a:r>
          </a:p>
        </p:txBody>
      </p:sp>
      <p:sp>
        <p:nvSpPr>
          <p:cNvPr id="18466" name="Rectangle 34"/>
          <p:cNvSpPr>
            <a:spLocks noChangeArrowheads="1"/>
          </p:cNvSpPr>
          <p:nvPr/>
        </p:nvSpPr>
        <p:spPr bwMode="auto">
          <a:xfrm>
            <a:off x="2362200" y="3657600"/>
            <a:ext cx="1371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</a:rPr>
              <a:t>X 6 </a:t>
            </a:r>
            <a:endParaRPr lang="en-US" sz="28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1284" name="Rectangle 36"/>
          <p:cNvSpPr>
            <a:spLocks noChangeArrowheads="1"/>
          </p:cNvSpPr>
          <p:nvPr/>
        </p:nvSpPr>
        <p:spPr bwMode="auto">
          <a:xfrm>
            <a:off x="46703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>
              <a:latin typeface="Times New Roman" pitchFamily="18" charset="0"/>
            </a:endParaRPr>
          </a:p>
        </p:txBody>
      </p:sp>
      <p:sp>
        <p:nvSpPr>
          <p:cNvPr id="23" name="AutoShape 2"/>
          <p:cNvSpPr>
            <a:spLocks noChangeArrowheads="1"/>
          </p:cNvSpPr>
          <p:nvPr/>
        </p:nvSpPr>
        <p:spPr bwMode="auto">
          <a:xfrm>
            <a:off x="6629400" y="1719302"/>
            <a:ext cx="2266950" cy="1987550"/>
          </a:xfrm>
          <a:prstGeom prst="star8">
            <a:avLst>
              <a:gd name="adj" fmla="val 3825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4000" smtClean="0">
                <a:solidFill>
                  <a:srgbClr val="FF0000"/>
                </a:solidFill>
                <a:latin typeface="Times New Roman" pitchFamily="18" charset="0"/>
              </a:rPr>
              <a:t>211,2</a:t>
            </a:r>
            <a:endParaRPr lang="en-US" sz="4000">
              <a:solidFill>
                <a:srgbClr val="FF0000"/>
              </a:solidFill>
              <a:latin typeface="Times New Roman" pitchFamily="18" charset="0"/>
            </a:endParaRPr>
          </a:p>
        </p:txBody>
      </p:sp>
      <p:grpSp>
        <p:nvGrpSpPr>
          <p:cNvPr id="24" name="Group 17"/>
          <p:cNvGrpSpPr>
            <a:grpSpLocks/>
          </p:cNvGrpSpPr>
          <p:nvPr/>
        </p:nvGrpSpPr>
        <p:grpSpPr bwMode="auto">
          <a:xfrm>
            <a:off x="1109202" y="3887289"/>
            <a:ext cx="7620000" cy="2646362"/>
            <a:chOff x="1008" y="3412"/>
            <a:chExt cx="4361" cy="2072"/>
          </a:xfrm>
        </p:grpSpPr>
        <p:pic>
          <p:nvPicPr>
            <p:cNvPr id="25" name="Picture 18" descr="BIRDFLY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8" y="4800"/>
              <a:ext cx="1475" cy="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/>
                      </a:gs>
                      <a:gs pos="100000">
                        <a:srgbClr val="576869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AutoShape 19"/>
            <p:cNvSpPr>
              <a:spLocks noChangeArrowheads="1"/>
            </p:cNvSpPr>
            <p:nvPr/>
          </p:nvSpPr>
          <p:spPr bwMode="auto">
            <a:xfrm rot="10800000">
              <a:off x="2592" y="3412"/>
              <a:ext cx="2777" cy="1535"/>
            </a:xfrm>
            <a:prstGeom prst="cloudCallout">
              <a:avLst>
                <a:gd name="adj1" fmla="val 78778"/>
                <a:gd name="adj2" fmla="val -67389"/>
              </a:avLst>
            </a:prstGeom>
            <a:gradFill rotWithShape="1">
              <a:gsLst>
                <a:gs pos="0">
                  <a:srgbClr val="FF33CC"/>
                </a:gs>
                <a:gs pos="100000">
                  <a:srgbClr val="691554"/>
                </a:gs>
              </a:gsLst>
              <a:lin ang="5400000" scaled="1"/>
            </a:gradFill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 eaLnBrk="1" hangingPunct="1"/>
              <a:r>
                <a:rPr lang="en-US" altLang="vi-VN" sz="2800" b="1">
                  <a:solidFill>
                    <a:srgbClr val="FFFF00"/>
                  </a:solidFill>
                  <a:latin typeface="Times New Roman" pitchFamily="18" charset="0"/>
                </a:rPr>
                <a:t>Chúc mừng các bạn </a:t>
              </a:r>
              <a:r>
                <a:rPr lang="vi-VN" altLang="vi-VN" sz="2800" b="1">
                  <a:solidFill>
                    <a:srgbClr val="FFFF00"/>
                  </a:solidFill>
                  <a:latin typeface="Times New Roman" pitchFamily="18" charset="0"/>
                </a:rPr>
                <a:t>đ</a:t>
              </a:r>
              <a:r>
                <a:rPr lang="en-US" altLang="vi-VN" sz="2800" b="1">
                  <a:solidFill>
                    <a:srgbClr val="FFFF00"/>
                  </a:solidFill>
                  <a:latin typeface="Times New Roman" pitchFamily="18" charset="0"/>
                </a:rPr>
                <a:t>ã giải cứu </a:t>
              </a:r>
              <a:r>
                <a:rPr lang="vi-VN" altLang="vi-VN" sz="2800" b="1">
                  <a:solidFill>
                    <a:srgbClr val="FFFF00"/>
                  </a:solidFill>
                  <a:latin typeface="Times New Roman" pitchFamily="18" charset="0"/>
                </a:rPr>
                <a:t>đư</a:t>
              </a:r>
              <a:r>
                <a:rPr lang="en-US" altLang="vi-VN" sz="2800" b="1">
                  <a:solidFill>
                    <a:srgbClr val="FFFF00"/>
                  </a:solidFill>
                  <a:latin typeface="Times New Roman" pitchFamily="18" charset="0"/>
                </a:rPr>
                <a:t>ợc công chúa!</a:t>
              </a:r>
            </a:p>
          </p:txBody>
        </p:sp>
      </p:grpSp>
      <p:pic>
        <p:nvPicPr>
          <p:cNvPr id="27" name="Picture 32" descr="3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8209" y="1592097"/>
            <a:ext cx="2168141" cy="211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6553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8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52 -0.16088 L -0.33368 -0.19444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69" y="-16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 -1.04046E-6 L 0 -1.04046E-6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animBg="1"/>
      <p:bldP spid="18438" grpId="0" animBg="1"/>
      <p:bldP spid="18439" grpId="0" animBg="1"/>
      <p:bldP spid="18440" grpId="0" animBg="1"/>
      <p:bldP spid="18441" grpId="0" animBg="1"/>
      <p:bldP spid="18443" grpId="0" animBg="1"/>
      <p:bldP spid="18444" grpId="0"/>
      <p:bldP spid="11276" grpId="0"/>
      <p:bldP spid="18446" grpId="0"/>
      <p:bldP spid="18448" grpId="0" animBg="1"/>
      <p:bldP spid="18454" grpId="0" animBg="1"/>
      <p:bldP spid="18455" grpId="0" animBg="1"/>
      <p:bldP spid="18456" grpId="0" animBg="1"/>
      <p:bldP spid="18458" grpId="0"/>
      <p:bldP spid="18466" grpId="0"/>
      <p:bldP spid="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DD01023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WordArt 4" descr="90%"/>
          <p:cNvSpPr>
            <a:spLocks noChangeArrowheads="1" noChangeShapeType="1" noTextEdit="1"/>
          </p:cNvSpPr>
          <p:nvPr/>
        </p:nvSpPr>
        <p:spPr bwMode="auto">
          <a:xfrm>
            <a:off x="1447922" y="1455547"/>
            <a:ext cx="6324355" cy="2006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b="1" kern="10" dirty="0" err="1" smtClean="0">
                <a:ln w="19050">
                  <a:pattFill prst="pct90">
                    <a:fgClr>
                      <a:srgbClr val="FFFF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Dặn</a:t>
            </a:r>
            <a:r>
              <a:rPr lang="en-US" sz="4800" b="1" kern="10" dirty="0" smtClean="0">
                <a:ln w="19050">
                  <a:pattFill prst="pct90">
                    <a:fgClr>
                      <a:srgbClr val="FFFF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800" b="1" kern="10" dirty="0" err="1" smtClean="0">
                <a:ln w="19050">
                  <a:pattFill prst="pct90">
                    <a:fgClr>
                      <a:srgbClr val="FFFF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dò</a:t>
            </a:r>
            <a:endParaRPr lang="en-US" sz="4800" b="1" kern="10" dirty="0">
              <a:ln w="19050">
                <a:pattFill prst="pct90">
                  <a:fgClr>
                    <a:srgbClr val="FFFF00"/>
                  </a:fgClr>
                  <a:bgClr>
                    <a:srgbClr val="FFFFFF"/>
                  </a:bgClr>
                </a:patt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4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038600"/>
            <a:ext cx="4495800" cy="16378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0887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5"/>
          <p:cNvSpPr>
            <a:spLocks noChangeArrowheads="1" noChangeShapeType="1" noTextEdit="1"/>
          </p:cNvSpPr>
          <p:nvPr/>
        </p:nvSpPr>
        <p:spPr bwMode="auto">
          <a:xfrm>
            <a:off x="228600" y="1700847"/>
            <a:ext cx="7848600" cy="4699954"/>
          </a:xfrm>
          <a:prstGeom prst="rect">
            <a:avLst/>
          </a:prstGeom>
          <a:noFill/>
        </p:spPr>
        <p:txBody>
          <a:bodyPr wrap="none" lIns="91397" tIns="45699" rIns="91397" bIns="45699" fromWordArt="1">
            <a:prstTxWarp prst="textCascadeUp">
              <a:avLst>
                <a:gd name="adj" fmla="val 75564"/>
              </a:avLst>
            </a:prstTxWarp>
            <a:scene3d>
              <a:camera prst="legacyPerspectiveFront">
                <a:rot lat="20519958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>
              <a:defRPr/>
            </a:pPr>
            <a:r>
              <a:rPr lang="en-US" sz="3600" b="1" kern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TRÒ CHƠI: </a:t>
            </a:r>
          </a:p>
          <a:p>
            <a:pPr algn="ctr">
              <a:defRPr/>
            </a:pPr>
            <a:r>
              <a:rPr lang="en-US" sz="3600" b="1" kern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aril"/>
              </a:rPr>
              <a:t>Ô CỬA CUỐI CÙNG</a:t>
            </a:r>
            <a:endParaRPr lang="en-US" sz="3600" b="1" kern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aril"/>
            </a:endParaRPr>
          </a:p>
        </p:txBody>
      </p:sp>
      <p:pic>
        <p:nvPicPr>
          <p:cNvPr id="3" name="Picture 5" descr="10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102009"/>
            <a:ext cx="1219200" cy="1752600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altLang="en-US" sz="2400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91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6838950" y="1116013"/>
            <a:ext cx="2266950" cy="1987550"/>
          </a:xfrm>
          <a:prstGeom prst="star8">
            <a:avLst>
              <a:gd name="adj" fmla="val 3825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Ô </a:t>
            </a:r>
          </a:p>
          <a:p>
            <a:pPr algn="ctr"/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CỬA </a:t>
            </a:r>
          </a:p>
          <a:p>
            <a:pPr algn="ctr"/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CUỐI CÙNG</a:t>
            </a:r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123825" y="176213"/>
            <a:ext cx="3381375" cy="1881187"/>
          </a:xfrm>
          <a:prstGeom prst="irregularSeal2">
            <a:avLst/>
          </a:prstGeom>
          <a:solidFill>
            <a:srgbClr val="00FFFF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</a:rPr>
              <a:t>Trò chơi</a:t>
            </a:r>
          </a:p>
        </p:txBody>
      </p:sp>
      <p:sp>
        <p:nvSpPr>
          <p:cNvPr id="11268" name="WordArt 4"/>
          <p:cNvSpPr>
            <a:spLocks noChangeArrowheads="1" noChangeShapeType="1" noTextEdit="1"/>
          </p:cNvSpPr>
          <p:nvPr/>
        </p:nvSpPr>
        <p:spPr bwMode="auto">
          <a:xfrm>
            <a:off x="3394075" y="58738"/>
            <a:ext cx="5029200" cy="11430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Ô CỬA CUỐI CÙNG</a:t>
            </a:r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2528888" y="3309938"/>
            <a:ext cx="838200" cy="1719262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1608138" y="2184400"/>
            <a:ext cx="1319212" cy="1143000"/>
          </a:xfrm>
          <a:prstGeom prst="star24">
            <a:avLst>
              <a:gd name="adj" fmla="val 37500"/>
            </a:avLst>
          </a:prstGeom>
          <a:solidFill>
            <a:srgbClr val="F7A7F9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18439" name="AutoShape 7"/>
          <p:cNvSpPr>
            <a:spLocks noChangeArrowheads="1"/>
          </p:cNvSpPr>
          <p:nvPr/>
        </p:nvSpPr>
        <p:spPr bwMode="auto">
          <a:xfrm>
            <a:off x="3430588" y="4767263"/>
            <a:ext cx="1276350" cy="1066800"/>
          </a:xfrm>
          <a:prstGeom prst="star24">
            <a:avLst>
              <a:gd name="adj" fmla="val 37500"/>
            </a:avLst>
          </a:prstGeom>
          <a:solidFill>
            <a:srgbClr val="66FF66"/>
          </a:solidFill>
          <a:ln w="57150">
            <a:solidFill>
              <a:schemeClr val="hlink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18440" name="AutoShape 8"/>
          <p:cNvSpPr>
            <a:spLocks noChangeArrowheads="1"/>
          </p:cNvSpPr>
          <p:nvPr/>
        </p:nvSpPr>
        <p:spPr bwMode="auto">
          <a:xfrm>
            <a:off x="4629150" y="2057400"/>
            <a:ext cx="1238250" cy="1066800"/>
          </a:xfrm>
          <a:prstGeom prst="star24">
            <a:avLst>
              <a:gd name="adj" fmla="val 37500"/>
            </a:avLst>
          </a:prstGeom>
          <a:solidFill>
            <a:srgbClr val="FFFF66"/>
          </a:solidFill>
          <a:ln w="57150">
            <a:solidFill>
              <a:srgbClr val="0066FF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 rot="18852087" flipH="1">
            <a:off x="3973513" y="3636963"/>
            <a:ext cx="1820862" cy="7921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 flipV="1">
            <a:off x="636588" y="2801938"/>
            <a:ext cx="990600" cy="4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381000" y="2209800"/>
            <a:ext cx="1066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</a:rPr>
              <a:t>+ 2,2</a:t>
            </a:r>
            <a:endParaRPr lang="en-US" sz="28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1276" name="Text Box 13"/>
          <p:cNvSpPr txBox="1">
            <a:spLocks noChangeArrowheads="1"/>
          </p:cNvSpPr>
          <p:nvPr/>
        </p:nvSpPr>
        <p:spPr bwMode="auto">
          <a:xfrm>
            <a:off x="4829175" y="3914775"/>
            <a:ext cx="1847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</a:rPr>
              <a:t>- 2,56</a:t>
            </a:r>
            <a:endParaRPr lang="en-US" sz="24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5791200" y="2133600"/>
            <a:ext cx="1752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  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</a:rPr>
              <a:t>- 15</a:t>
            </a:r>
            <a:endParaRPr lang="en-US" sz="28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6092825" y="2667000"/>
            <a:ext cx="106997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4" name="AutoShape 22"/>
          <p:cNvSpPr>
            <a:spLocks noChangeArrowheads="1"/>
          </p:cNvSpPr>
          <p:nvPr/>
        </p:nvSpPr>
        <p:spPr bwMode="auto">
          <a:xfrm>
            <a:off x="1600200" y="2209800"/>
            <a:ext cx="1319213" cy="1143000"/>
          </a:xfrm>
          <a:prstGeom prst="star24">
            <a:avLst>
              <a:gd name="adj" fmla="val 37500"/>
            </a:avLst>
          </a:prstGeom>
          <a:solidFill>
            <a:srgbClr val="F7A7F9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FF0000"/>
                </a:solidFill>
                <a:latin typeface="Times New Roman" pitchFamily="18" charset="0"/>
              </a:rPr>
              <a:t>3,3</a:t>
            </a:r>
          </a:p>
        </p:txBody>
      </p:sp>
      <p:sp>
        <p:nvSpPr>
          <p:cNvPr id="18455" name="AutoShape 23"/>
          <p:cNvSpPr>
            <a:spLocks noChangeArrowheads="1"/>
          </p:cNvSpPr>
          <p:nvPr/>
        </p:nvSpPr>
        <p:spPr bwMode="auto">
          <a:xfrm>
            <a:off x="3422650" y="4829175"/>
            <a:ext cx="1276350" cy="914400"/>
          </a:xfrm>
          <a:prstGeom prst="star24">
            <a:avLst>
              <a:gd name="adj" fmla="val 37500"/>
            </a:avLst>
          </a:prstGeom>
          <a:solidFill>
            <a:srgbClr val="66FF66"/>
          </a:solidFill>
          <a:ln w="57150">
            <a:solidFill>
              <a:schemeClr val="hlink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itchFamily="18" charset="0"/>
              </a:rPr>
              <a:t>19,8</a:t>
            </a:r>
          </a:p>
        </p:txBody>
      </p:sp>
      <p:sp>
        <p:nvSpPr>
          <p:cNvPr id="18456" name="AutoShape 24"/>
          <p:cNvSpPr>
            <a:spLocks noChangeArrowheads="1"/>
          </p:cNvSpPr>
          <p:nvPr/>
        </p:nvSpPr>
        <p:spPr bwMode="auto">
          <a:xfrm>
            <a:off x="4643438" y="2068513"/>
            <a:ext cx="1238250" cy="1066800"/>
          </a:xfrm>
          <a:prstGeom prst="star24">
            <a:avLst>
              <a:gd name="adj" fmla="val 37500"/>
            </a:avLst>
          </a:prstGeom>
          <a:solidFill>
            <a:srgbClr val="FFFF66"/>
          </a:solidFill>
          <a:ln w="57150">
            <a:solidFill>
              <a:srgbClr val="0066FF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</a:rPr>
              <a:t>17,24</a:t>
            </a:r>
            <a:endParaRPr lang="en-US" sz="36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-63500" y="2522538"/>
            <a:ext cx="762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1,1</a:t>
            </a:r>
          </a:p>
        </p:txBody>
      </p:sp>
      <p:sp>
        <p:nvSpPr>
          <p:cNvPr id="18466" name="Rectangle 34"/>
          <p:cNvSpPr>
            <a:spLocks noChangeArrowheads="1"/>
          </p:cNvSpPr>
          <p:nvPr/>
        </p:nvSpPr>
        <p:spPr bwMode="auto">
          <a:xfrm>
            <a:off x="2971800" y="3657600"/>
            <a:ext cx="1371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</a:rPr>
              <a:t>+ 16,5 </a:t>
            </a:r>
            <a:endParaRPr lang="en-US" sz="28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1284" name="Rectangle 3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>
              <a:latin typeface="Times New Roman" pitchFamily="18" charset="0"/>
            </a:endParaRPr>
          </a:p>
        </p:txBody>
      </p:sp>
      <p:sp>
        <p:nvSpPr>
          <p:cNvPr id="23" name="AutoShape 2"/>
          <p:cNvSpPr>
            <a:spLocks noChangeArrowheads="1"/>
          </p:cNvSpPr>
          <p:nvPr/>
        </p:nvSpPr>
        <p:spPr bwMode="auto">
          <a:xfrm>
            <a:off x="6805613" y="1147763"/>
            <a:ext cx="2266950" cy="1987550"/>
          </a:xfrm>
          <a:prstGeom prst="star8">
            <a:avLst>
              <a:gd name="adj" fmla="val 3825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400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sz="4000" smtClean="0">
                <a:solidFill>
                  <a:srgbClr val="FF0000"/>
                </a:solidFill>
                <a:latin typeface="Times New Roman" pitchFamily="18" charset="0"/>
              </a:rPr>
              <a:t>,24</a:t>
            </a:r>
            <a:endParaRPr lang="en-US" sz="400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1730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8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/>
      <p:bldP spid="18437" grpId="0" animBg="1"/>
      <p:bldP spid="18438" grpId="0" animBg="1"/>
      <p:bldP spid="18439" grpId="0" animBg="1"/>
      <p:bldP spid="18440" grpId="0" animBg="1"/>
      <p:bldP spid="18441" grpId="0" animBg="1"/>
      <p:bldP spid="18443" grpId="0" animBg="1"/>
      <p:bldP spid="18444" grpId="0"/>
      <p:bldP spid="11276" grpId="0"/>
      <p:bldP spid="18446" grpId="0"/>
      <p:bldP spid="18448" grpId="0" animBg="1"/>
      <p:bldP spid="18454" grpId="0" animBg="1"/>
      <p:bldP spid="18455" grpId="0" animBg="1"/>
      <p:bldP spid="18456" grpId="0" animBg="1"/>
      <p:bldP spid="18458" grpId="0"/>
      <p:bldP spid="18466" grpId="0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82" name="Group 38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6183" name="Picture 39" descr="LIN_00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84" name="Picture 40" descr="LIN_00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176"/>
              <a:ext cx="5760" cy="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85" name="Picture 41" descr="LIN_00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2003" y="2141"/>
              <a:ext cx="4128" cy="1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86" name="Picture 42" descr="LIN_00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645" y="2132"/>
              <a:ext cx="4128" cy="1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381000" y="228600"/>
            <a:ext cx="8458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0000FF"/>
                </a:solidFill>
                <a:latin typeface="VNI-Aptima" pitchFamily="2" charset="0"/>
              </a:rPr>
              <a:t>	</a:t>
            </a:r>
            <a:r>
              <a:rPr lang="en-US" sz="3200" dirty="0" smtClean="0">
                <a:solidFill>
                  <a:srgbClr val="0000FF"/>
                </a:solidFill>
                <a:latin typeface="VNI-Aptima" pitchFamily="2" charset="0"/>
              </a:rPr>
              <a:t>a/ </a:t>
            </a:r>
            <a:r>
              <a:rPr lang="en-US" sz="3200" dirty="0" err="1" smtClean="0">
                <a:solidFill>
                  <a:srgbClr val="0000FF"/>
                </a:solidFill>
                <a:latin typeface="VNI-Aptima" pitchFamily="2" charset="0"/>
              </a:rPr>
              <a:t>Ví</a:t>
            </a:r>
            <a:r>
              <a:rPr lang="en-US" sz="3200" dirty="0" smtClean="0">
                <a:solidFill>
                  <a:srgbClr val="0000FF"/>
                </a:solidFill>
                <a:latin typeface="VNI-Aptima" pitchFamily="2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VNI-Aptima" pitchFamily="2" charset="0"/>
              </a:rPr>
              <a:t>duï</a:t>
            </a:r>
            <a:r>
              <a:rPr lang="en-US" sz="3200" dirty="0">
                <a:solidFill>
                  <a:srgbClr val="0000FF"/>
                </a:solidFill>
                <a:latin typeface="VNI-Aptima" pitchFamily="2" charset="0"/>
              </a:rPr>
              <a:t>: </a:t>
            </a:r>
            <a:r>
              <a:rPr lang="en-US" sz="3200" dirty="0" err="1">
                <a:solidFill>
                  <a:srgbClr val="0000FF"/>
                </a:solidFill>
                <a:latin typeface="VNI-Times" pitchFamily="2" charset="0"/>
              </a:rPr>
              <a:t>Hình</a:t>
            </a:r>
            <a:r>
              <a:rPr lang="en-US" sz="3200" dirty="0">
                <a:solidFill>
                  <a:srgbClr val="0000FF"/>
                </a:solidFill>
                <a:latin typeface="VNI-Times" pitchFamily="2" charset="0"/>
              </a:rPr>
              <a:t> tam </a:t>
            </a:r>
            <a:r>
              <a:rPr lang="en-US" sz="3200" dirty="0" err="1">
                <a:solidFill>
                  <a:srgbClr val="0000FF"/>
                </a:solidFill>
                <a:latin typeface="VNI-Times" pitchFamily="2" charset="0"/>
              </a:rPr>
              <a:t>giaùc</a:t>
            </a:r>
            <a:r>
              <a:rPr lang="en-US" sz="3200" dirty="0">
                <a:solidFill>
                  <a:srgbClr val="0000FF"/>
                </a:solidFill>
                <a:latin typeface="VNI-Times" pitchFamily="2" charset="0"/>
              </a:rPr>
              <a:t> ABC </a:t>
            </a:r>
            <a:r>
              <a:rPr lang="en-US" sz="3200" dirty="0" err="1">
                <a:solidFill>
                  <a:srgbClr val="0000FF"/>
                </a:solidFill>
                <a:latin typeface="VNI-Times" pitchFamily="2" charset="0"/>
              </a:rPr>
              <a:t>coù</a:t>
            </a:r>
            <a:r>
              <a:rPr lang="en-US" sz="3200" dirty="0">
                <a:solidFill>
                  <a:srgbClr val="0000FF"/>
                </a:solidFill>
                <a:latin typeface="VNI-Times" pitchFamily="2" charset="0"/>
              </a:rPr>
              <a:t> 3 </a:t>
            </a:r>
            <a:r>
              <a:rPr lang="en-US" sz="3200" dirty="0" err="1">
                <a:solidFill>
                  <a:srgbClr val="0000FF"/>
                </a:solidFill>
                <a:latin typeface="VNI-Times" pitchFamily="2" charset="0"/>
              </a:rPr>
              <a:t>caïnh</a:t>
            </a:r>
            <a:r>
              <a:rPr lang="en-US" sz="32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VNI-Times" pitchFamily="2" charset="0"/>
              </a:rPr>
              <a:t>daøi</a:t>
            </a:r>
            <a:r>
              <a:rPr lang="en-US" sz="32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VNI-Times" pitchFamily="2" charset="0"/>
              </a:rPr>
              <a:t>baèng</a:t>
            </a:r>
            <a:r>
              <a:rPr lang="en-US" sz="32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VNI-Times" pitchFamily="2" charset="0"/>
              </a:rPr>
              <a:t>nhau</a:t>
            </a:r>
            <a:r>
              <a:rPr lang="en-US" sz="3200" dirty="0">
                <a:solidFill>
                  <a:srgbClr val="0000FF"/>
                </a:solidFill>
                <a:latin typeface="VNI-Times" pitchFamily="2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VNI-Times" pitchFamily="2" charset="0"/>
              </a:rPr>
              <a:t>moãi</a:t>
            </a:r>
            <a:r>
              <a:rPr lang="en-US" sz="32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VNI-Times" pitchFamily="2" charset="0"/>
              </a:rPr>
              <a:t>caïnh</a:t>
            </a:r>
            <a:r>
              <a:rPr lang="en-US" sz="32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VNI-Times" pitchFamily="2" charset="0"/>
              </a:rPr>
              <a:t>daøi</a:t>
            </a:r>
            <a:r>
              <a:rPr lang="en-US" sz="3200" dirty="0">
                <a:solidFill>
                  <a:srgbClr val="0000FF"/>
                </a:solidFill>
                <a:latin typeface="VNI-Times" pitchFamily="2" charset="0"/>
              </a:rPr>
              <a:t> 1,2m. </a:t>
            </a:r>
            <a:r>
              <a:rPr lang="en-US" sz="3200" dirty="0" err="1">
                <a:solidFill>
                  <a:srgbClr val="0000FF"/>
                </a:solidFill>
                <a:latin typeface="VNI-Times" pitchFamily="2" charset="0"/>
              </a:rPr>
              <a:t>Hoûi</a:t>
            </a:r>
            <a:r>
              <a:rPr lang="en-US" sz="32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VNI-Times" pitchFamily="2" charset="0"/>
              </a:rPr>
              <a:t>chu</a:t>
            </a:r>
            <a:r>
              <a:rPr lang="en-US" sz="3200" dirty="0">
                <a:solidFill>
                  <a:srgbClr val="0000FF"/>
                </a:solidFill>
                <a:latin typeface="VNI-Times" pitchFamily="2" charset="0"/>
              </a:rPr>
              <a:t> vi </a:t>
            </a:r>
            <a:r>
              <a:rPr lang="en-US" sz="3200" dirty="0" err="1">
                <a:solidFill>
                  <a:srgbClr val="0000FF"/>
                </a:solidFill>
                <a:latin typeface="VNI-Times" pitchFamily="2" charset="0"/>
              </a:rPr>
              <a:t>cuûa</a:t>
            </a:r>
            <a:r>
              <a:rPr lang="en-US" sz="32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VNI-Times" pitchFamily="2" charset="0"/>
              </a:rPr>
              <a:t>hình</a:t>
            </a:r>
            <a:r>
              <a:rPr lang="en-US" sz="3200" dirty="0">
                <a:solidFill>
                  <a:srgbClr val="0000FF"/>
                </a:solidFill>
                <a:latin typeface="VNI-Times" pitchFamily="2" charset="0"/>
              </a:rPr>
              <a:t> tam </a:t>
            </a:r>
            <a:r>
              <a:rPr lang="en-US" sz="3200" dirty="0" err="1">
                <a:solidFill>
                  <a:srgbClr val="0000FF"/>
                </a:solidFill>
                <a:latin typeface="VNI-Times" pitchFamily="2" charset="0"/>
              </a:rPr>
              <a:t>giaùc</a:t>
            </a:r>
            <a:r>
              <a:rPr lang="en-US" sz="32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VNI-Times" pitchFamily="2" charset="0"/>
              </a:rPr>
              <a:t>ñoù</a:t>
            </a:r>
            <a:r>
              <a:rPr lang="en-US" sz="32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VNI-Times" pitchFamily="2" charset="0"/>
              </a:rPr>
              <a:t>baèng</a:t>
            </a:r>
            <a:r>
              <a:rPr lang="en-US" sz="32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VNI-Times" pitchFamily="2" charset="0"/>
              </a:rPr>
              <a:t>bao</a:t>
            </a:r>
            <a:r>
              <a:rPr lang="en-US" sz="32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VNI-Times" pitchFamily="2" charset="0"/>
              </a:rPr>
              <a:t>nhieâu</a:t>
            </a:r>
            <a:r>
              <a:rPr lang="en-US" sz="32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VNI-Times" pitchFamily="2" charset="0"/>
              </a:rPr>
              <a:t>meùt</a:t>
            </a:r>
            <a:r>
              <a:rPr lang="en-US" sz="3200" dirty="0">
                <a:solidFill>
                  <a:srgbClr val="0000FF"/>
                </a:solidFill>
                <a:latin typeface="VNI-Times" pitchFamily="2" charset="0"/>
              </a:rPr>
              <a:t>?</a:t>
            </a:r>
          </a:p>
        </p:txBody>
      </p:sp>
      <p:sp>
        <p:nvSpPr>
          <p:cNvPr id="6191" name="Text Box 47"/>
          <p:cNvSpPr txBox="1">
            <a:spLocks noChangeArrowheads="1"/>
          </p:cNvSpPr>
          <p:nvPr/>
        </p:nvSpPr>
        <p:spPr bwMode="auto">
          <a:xfrm>
            <a:off x="601980" y="2286000"/>
            <a:ext cx="7467600" cy="2043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 err="1">
                <a:solidFill>
                  <a:srgbClr val="FF0000"/>
                </a:solidFill>
                <a:latin typeface="VNI-Aptima" pitchFamily="2" charset="0"/>
              </a:rPr>
              <a:t>Giaûi</a:t>
            </a:r>
            <a:endParaRPr lang="en-US" sz="3200" dirty="0">
              <a:solidFill>
                <a:srgbClr val="FF0000"/>
              </a:solidFill>
              <a:latin typeface="VNI-Aptima" pitchFamily="2" charset="0"/>
            </a:endParaRP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rgbClr val="003300"/>
                </a:solidFill>
                <a:latin typeface="VNI-Times" pitchFamily="2" charset="0"/>
              </a:rPr>
              <a:t>Chu vi </a:t>
            </a:r>
            <a:r>
              <a:rPr lang="en-US" sz="3200" dirty="0" err="1">
                <a:solidFill>
                  <a:srgbClr val="003300"/>
                </a:solidFill>
                <a:latin typeface="VNI-Times" pitchFamily="2" charset="0"/>
              </a:rPr>
              <a:t>hình</a:t>
            </a:r>
            <a:r>
              <a:rPr lang="en-US" sz="3200" dirty="0">
                <a:solidFill>
                  <a:srgbClr val="003300"/>
                </a:solidFill>
                <a:latin typeface="VNI-Times" pitchFamily="2" charset="0"/>
              </a:rPr>
              <a:t> tam </a:t>
            </a:r>
            <a:r>
              <a:rPr lang="en-US" sz="3200" dirty="0" err="1">
                <a:solidFill>
                  <a:srgbClr val="003300"/>
                </a:solidFill>
                <a:latin typeface="VNI-Times" pitchFamily="2" charset="0"/>
              </a:rPr>
              <a:t>giaùc</a:t>
            </a:r>
            <a:r>
              <a:rPr lang="en-US" sz="3200" dirty="0">
                <a:solidFill>
                  <a:srgbClr val="003300"/>
                </a:solidFill>
                <a:latin typeface="VNI-Times" pitchFamily="2" charset="0"/>
              </a:rPr>
              <a:t> </a:t>
            </a:r>
            <a:r>
              <a:rPr lang="en-US" sz="3200" dirty="0" err="1">
                <a:solidFill>
                  <a:srgbClr val="003300"/>
                </a:solidFill>
                <a:latin typeface="VNI-Times" pitchFamily="2" charset="0"/>
              </a:rPr>
              <a:t>ñoù</a:t>
            </a:r>
            <a:r>
              <a:rPr lang="en-US" sz="3200" dirty="0">
                <a:solidFill>
                  <a:srgbClr val="003300"/>
                </a:solidFill>
                <a:latin typeface="VNI-Times" pitchFamily="2" charset="0"/>
              </a:rPr>
              <a:t> </a:t>
            </a:r>
            <a:r>
              <a:rPr lang="en-US" sz="3200" dirty="0" err="1">
                <a:solidFill>
                  <a:srgbClr val="003300"/>
                </a:solidFill>
                <a:latin typeface="VNI-Times" pitchFamily="2" charset="0"/>
              </a:rPr>
              <a:t>laø</a:t>
            </a:r>
            <a:r>
              <a:rPr lang="en-US" sz="3200" dirty="0">
                <a:solidFill>
                  <a:srgbClr val="003300"/>
                </a:solidFill>
                <a:latin typeface="VNI-Times" pitchFamily="2" charset="0"/>
              </a:rPr>
              <a:t>:</a:t>
            </a: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rgbClr val="003300"/>
                </a:solidFill>
                <a:latin typeface="VNI-Times" pitchFamily="2" charset="0"/>
              </a:rPr>
              <a:t>1,2 x 3 =</a:t>
            </a:r>
          </a:p>
        </p:txBody>
      </p:sp>
    </p:spTree>
    <p:extLst>
      <p:ext uri="{BB962C8B-B14F-4D97-AF65-F5344CB8AC3E}">
        <p14:creationId xmlns:p14="http://schemas.microsoft.com/office/powerpoint/2010/main" val="168445079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17463"/>
            <a:ext cx="9144000" cy="6858000"/>
          </a:xfrm>
          <a:prstGeom prst="rect">
            <a:avLst/>
          </a:prstGeom>
          <a:noFill/>
          <a:ln w="57150">
            <a:pattFill prst="wdUpDiag">
              <a:fgClr>
                <a:srgbClr val="00FF00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 altLang="en-US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4" name="TextBox 18"/>
          <p:cNvSpPr txBox="1">
            <a:spLocks noChangeArrowheads="1"/>
          </p:cNvSpPr>
          <p:nvPr/>
        </p:nvSpPr>
        <p:spPr bwMode="auto">
          <a:xfrm>
            <a:off x="139324" y="1905000"/>
            <a:ext cx="8865352" cy="438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8257" tIns="69129" rIns="138257" bIns="69129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endParaRPr lang="en-US" altLang="vi-VN" sz="2800" b="1" dirty="0" smtClean="0">
              <a:solidFill>
                <a:srgbClr val="0000FF"/>
              </a:solidFill>
              <a:latin typeface="Arial" charset="0"/>
            </a:endParaRPr>
          </a:p>
          <a:p>
            <a:pPr marL="457200" indent="-457200" algn="just" eaLnBrk="1" hangingPunct="1">
              <a:buFontTx/>
              <a:buChar char="-"/>
            </a:pPr>
            <a:r>
              <a:rPr lang="en-US" altLang="vi-VN" sz="2800" b="1" dirty="0" err="1" smtClean="0">
                <a:solidFill>
                  <a:srgbClr val="FF0000"/>
                </a:solidFill>
                <a:latin typeface="Arial" charset="0"/>
              </a:rPr>
              <a:t>Đặt</a:t>
            </a:r>
            <a:r>
              <a:rPr lang="en-US" altLang="vi-VN" sz="2800" b="1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altLang="vi-VN" sz="2800" b="1" dirty="0" err="1" smtClean="0">
                <a:solidFill>
                  <a:srgbClr val="FF0000"/>
                </a:solidFill>
                <a:latin typeface="Arial" charset="0"/>
              </a:rPr>
              <a:t>tính</a:t>
            </a:r>
            <a:r>
              <a:rPr lang="en-US" altLang="vi-VN" sz="2800" b="1" dirty="0" smtClean="0">
                <a:solidFill>
                  <a:srgbClr val="FF0000"/>
                </a:solidFill>
                <a:latin typeface="Arial" charset="0"/>
              </a:rPr>
              <a:t>:</a:t>
            </a:r>
          </a:p>
          <a:p>
            <a:pPr algn="just" eaLnBrk="1" hangingPunct="1"/>
            <a:endParaRPr lang="en-US" altLang="vi-VN" sz="2800" b="1" dirty="0" smtClean="0">
              <a:solidFill>
                <a:srgbClr val="FF0000"/>
              </a:solidFill>
              <a:latin typeface="Arial" charset="0"/>
            </a:endParaRPr>
          </a:p>
          <a:p>
            <a:pPr algn="just" eaLnBrk="1" hangingPunct="1"/>
            <a:r>
              <a:rPr lang="en-US" altLang="vi-VN" sz="3200" b="1" dirty="0" smtClean="0">
                <a:solidFill>
                  <a:srgbClr val="0000FF"/>
                </a:solidFill>
                <a:latin typeface="Arial" charset="0"/>
              </a:rPr>
              <a:t>              1,2</a:t>
            </a:r>
          </a:p>
          <a:p>
            <a:pPr algn="just" eaLnBrk="1" hangingPunct="1"/>
            <a:r>
              <a:rPr lang="en-US" altLang="vi-VN" sz="3200" b="1" dirty="0" smtClean="0">
                <a:solidFill>
                  <a:srgbClr val="0000FF"/>
                </a:solidFill>
                <a:latin typeface="Arial" charset="0"/>
              </a:rPr>
              <a:t>              </a:t>
            </a:r>
            <a:r>
              <a:rPr lang="en-US" altLang="vi-VN" sz="32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altLang="vi-VN" sz="3200" b="1" dirty="0" smtClean="0">
                <a:solidFill>
                  <a:srgbClr val="0000FF"/>
                </a:solidFill>
                <a:latin typeface="Arial" charset="0"/>
              </a:rPr>
              <a:t>  3</a:t>
            </a:r>
          </a:p>
          <a:p>
            <a:pPr algn="just"/>
            <a:r>
              <a:rPr lang="en-US" altLang="vi-VN" sz="3200" b="1" dirty="0" smtClean="0">
                <a:solidFill>
                  <a:srgbClr val="0000FF"/>
                </a:solidFill>
                <a:latin typeface="Arial" charset="0"/>
              </a:rPr>
              <a:t>              3</a:t>
            </a:r>
            <a:r>
              <a:rPr lang="en-US" altLang="vi-VN" sz="3200" b="1" dirty="0" smtClean="0">
                <a:solidFill>
                  <a:srgbClr val="FF0000"/>
                </a:solidFill>
                <a:latin typeface="Arial" charset="0"/>
              </a:rPr>
              <a:t>,</a:t>
            </a:r>
            <a:r>
              <a:rPr lang="en-US" altLang="vi-VN" sz="3200" b="1" dirty="0" smtClean="0">
                <a:solidFill>
                  <a:srgbClr val="0000FF"/>
                </a:solidFill>
                <a:latin typeface="Arial" charset="0"/>
              </a:rPr>
              <a:t>6</a:t>
            </a:r>
            <a:endParaRPr lang="en-US" altLang="vi-VN" sz="3200" b="1" dirty="0">
              <a:solidFill>
                <a:srgbClr val="0000FF"/>
              </a:solidFill>
              <a:latin typeface="Arial" charset="0"/>
            </a:endParaRPr>
          </a:p>
          <a:p>
            <a:pPr algn="just" eaLnBrk="1" hangingPunct="1"/>
            <a:endParaRPr lang="en-US" altLang="vi-VN" sz="3200" b="1" dirty="0" smtClean="0">
              <a:solidFill>
                <a:srgbClr val="0000FF"/>
              </a:solidFill>
              <a:latin typeface="Arial" charset="0"/>
            </a:endParaRPr>
          </a:p>
          <a:p>
            <a:pPr algn="just"/>
            <a:r>
              <a:rPr lang="en-US" altLang="vi-VN" sz="3200" b="1" dirty="0" smtClean="0">
                <a:solidFill>
                  <a:srgbClr val="0000FF"/>
                </a:solidFill>
                <a:latin typeface="Arial" charset="0"/>
              </a:rPr>
              <a:t>                     </a:t>
            </a:r>
          </a:p>
          <a:p>
            <a:pPr algn="just"/>
            <a:endParaRPr lang="en-US" altLang="vi-VN" sz="3200" b="1" dirty="0" smtClean="0">
              <a:solidFill>
                <a:srgbClr val="0000FF"/>
              </a:solidFill>
              <a:latin typeface="Arial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752600" y="4191000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600200" y="3523164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78599" y="2514599"/>
            <a:ext cx="6192549" cy="22467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Thực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hiện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phép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nhân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như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nhân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Phần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thập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phân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1,2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ta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dùng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dấu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phẩy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tách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ở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ra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kể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phải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sang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trái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0" y="762000"/>
            <a:ext cx="7239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vi-VN" sz="2400" b="1" dirty="0" err="1">
                <a:solidFill>
                  <a:srgbClr val="0000FF"/>
                </a:solidFill>
                <a:latin typeface="Arial" charset="0"/>
              </a:rPr>
              <a:t>Để</a:t>
            </a:r>
            <a:r>
              <a:rPr lang="en-US" altLang="vi-VN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altLang="vi-VN" sz="2400" b="1" dirty="0" err="1">
                <a:solidFill>
                  <a:srgbClr val="0000FF"/>
                </a:solidFill>
                <a:latin typeface="Arial" charset="0"/>
              </a:rPr>
              <a:t>tính</a:t>
            </a:r>
            <a:r>
              <a:rPr lang="en-US" altLang="vi-VN" sz="2400" b="1" dirty="0">
                <a:solidFill>
                  <a:srgbClr val="0000FF"/>
                </a:solidFill>
                <a:latin typeface="Arial" charset="0"/>
              </a:rPr>
              <a:t> 1,2 x 3 = ? </a:t>
            </a:r>
          </a:p>
          <a:p>
            <a:pPr algn="just"/>
            <a:r>
              <a:rPr lang="en-US" altLang="vi-VN" sz="2400" b="1" dirty="0" err="1">
                <a:solidFill>
                  <a:srgbClr val="0000FF"/>
                </a:solidFill>
                <a:latin typeface="Arial" charset="0"/>
              </a:rPr>
              <a:t>Thông</a:t>
            </a:r>
            <a:r>
              <a:rPr lang="en-US" altLang="vi-VN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altLang="vi-VN" sz="2400" b="1" dirty="0" err="1">
                <a:solidFill>
                  <a:srgbClr val="0000FF"/>
                </a:solidFill>
                <a:latin typeface="Arial" charset="0"/>
              </a:rPr>
              <a:t>thường</a:t>
            </a:r>
            <a:r>
              <a:rPr lang="en-US" altLang="vi-VN" sz="2400" b="1" dirty="0">
                <a:solidFill>
                  <a:srgbClr val="0000FF"/>
                </a:solidFill>
                <a:latin typeface="Arial" charset="0"/>
              </a:rPr>
              <a:t> ta </a:t>
            </a:r>
            <a:r>
              <a:rPr lang="en-US" altLang="vi-VN" sz="2400" b="1" dirty="0" err="1">
                <a:solidFill>
                  <a:srgbClr val="0000FF"/>
                </a:solidFill>
                <a:latin typeface="Arial" charset="0"/>
              </a:rPr>
              <a:t>đặt</a:t>
            </a:r>
            <a:r>
              <a:rPr lang="en-US" altLang="vi-VN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altLang="vi-VN" sz="2400" b="1" dirty="0" err="1">
                <a:solidFill>
                  <a:srgbClr val="0000FF"/>
                </a:solidFill>
                <a:latin typeface="Arial" charset="0"/>
              </a:rPr>
              <a:t>phép</a:t>
            </a:r>
            <a:r>
              <a:rPr lang="en-US" altLang="vi-VN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altLang="vi-VN" sz="2400" b="1" dirty="0" err="1">
                <a:solidFill>
                  <a:srgbClr val="0000FF"/>
                </a:solidFill>
                <a:latin typeface="Arial" charset="0"/>
              </a:rPr>
              <a:t>tính</a:t>
            </a:r>
            <a:r>
              <a:rPr lang="en-US" altLang="vi-VN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altLang="vi-VN" sz="2400" b="1" dirty="0" err="1">
                <a:solidFill>
                  <a:srgbClr val="0000FF"/>
                </a:solidFill>
                <a:latin typeface="Arial" charset="0"/>
              </a:rPr>
              <a:t>như</a:t>
            </a:r>
            <a:r>
              <a:rPr lang="en-US" altLang="vi-VN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altLang="vi-VN" sz="2400" b="1" dirty="0" err="1">
                <a:solidFill>
                  <a:srgbClr val="0000FF"/>
                </a:solidFill>
                <a:latin typeface="Arial" charset="0"/>
              </a:rPr>
              <a:t>sau</a:t>
            </a:r>
            <a:r>
              <a:rPr lang="en-US" altLang="vi-VN" sz="2400" b="1" dirty="0">
                <a:solidFill>
                  <a:srgbClr val="0000FF"/>
                </a:solidFill>
                <a:latin typeface="Arial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653539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6" grpId="0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875" name="Group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79876" name="Picture 4" descr="LIN_00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9877" name="Picture 5" descr="LIN_00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176"/>
              <a:ext cx="5760" cy="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9878" name="Picture 6" descr="LIN_00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2003" y="2141"/>
              <a:ext cx="4128" cy="1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9879" name="Picture 7" descr="LIN_00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645" y="2132"/>
              <a:ext cx="4128" cy="1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79880" name="Picture 8" descr="Flower Clipart - Imag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914900"/>
            <a:ext cx="2590800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881" name="Text Box 9"/>
          <p:cNvSpPr txBox="1">
            <a:spLocks noChangeArrowheads="1"/>
          </p:cNvSpPr>
          <p:nvPr/>
        </p:nvSpPr>
        <p:spPr bwMode="auto">
          <a:xfrm>
            <a:off x="838200" y="609600"/>
            <a:ext cx="74676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latin typeface="VNI-Aptima" pitchFamily="2" charset="0"/>
              </a:rPr>
              <a:t>	</a:t>
            </a:r>
            <a:r>
              <a:rPr lang="en-US" sz="3200" u="sng">
                <a:solidFill>
                  <a:srgbClr val="0000FF"/>
                </a:solidFill>
                <a:latin typeface="VNI-Aptima" pitchFamily="2" charset="0"/>
              </a:rPr>
              <a:t>Ví duï</a:t>
            </a:r>
            <a:r>
              <a:rPr lang="en-US" sz="3200">
                <a:solidFill>
                  <a:srgbClr val="0000FF"/>
                </a:solidFill>
                <a:latin typeface="VNI-Aptima" pitchFamily="2" charset="0"/>
              </a:rPr>
              <a:t>: </a:t>
            </a:r>
            <a:r>
              <a:rPr lang="en-US" sz="3200">
                <a:solidFill>
                  <a:srgbClr val="0000FF"/>
                </a:solidFill>
                <a:latin typeface="VNI-Times" pitchFamily="2" charset="0"/>
              </a:rPr>
              <a:t>Hình tam giaùc ABC coù 3 caïnh daøi baèng nhau, moãi caïnh daøi 1,2m. Hoûi chu vi cuûa hình tam giaùc ñoù baèng bao nhieâu meùt?</a:t>
            </a:r>
          </a:p>
        </p:txBody>
      </p:sp>
      <p:sp>
        <p:nvSpPr>
          <p:cNvPr id="79882" name="Text Box 10"/>
          <p:cNvSpPr txBox="1">
            <a:spLocks noChangeArrowheads="1"/>
          </p:cNvSpPr>
          <p:nvPr/>
        </p:nvSpPr>
        <p:spPr bwMode="auto">
          <a:xfrm>
            <a:off x="685800" y="2590800"/>
            <a:ext cx="7467600" cy="2443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u="sng">
                <a:solidFill>
                  <a:srgbClr val="003300"/>
                </a:solidFill>
                <a:latin typeface="VNI-Aptima" pitchFamily="2" charset="0"/>
              </a:rPr>
              <a:t>Giaûi</a:t>
            </a:r>
          </a:p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003300"/>
                </a:solidFill>
                <a:latin typeface="VNI-Times" pitchFamily="2" charset="0"/>
              </a:rPr>
              <a:t>Chu vi hình tam giaùc ñoù laø:</a:t>
            </a:r>
          </a:p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003300"/>
                </a:solidFill>
                <a:latin typeface="VNI-Times" pitchFamily="2" charset="0"/>
              </a:rPr>
              <a:t>1,2 x 3 = 3,6 (m)</a:t>
            </a:r>
          </a:p>
          <a:p>
            <a:pPr algn="ctr">
              <a:spcBef>
                <a:spcPct val="50000"/>
              </a:spcBef>
            </a:pPr>
            <a:r>
              <a:rPr lang="en-US" sz="2800" u="sng">
                <a:solidFill>
                  <a:srgbClr val="003300"/>
                </a:solidFill>
                <a:latin typeface="VNI-Times" pitchFamily="2" charset="0"/>
              </a:rPr>
              <a:t>Ñaùp soá</a:t>
            </a:r>
            <a:r>
              <a:rPr lang="en-US" sz="2800">
                <a:solidFill>
                  <a:srgbClr val="003300"/>
                </a:solidFill>
                <a:latin typeface="VNI-Times" pitchFamily="2" charset="0"/>
              </a:rPr>
              <a:t>: 3,6 m</a:t>
            </a:r>
          </a:p>
        </p:txBody>
      </p:sp>
    </p:spTree>
    <p:extLst>
      <p:ext uri="{BB962C8B-B14F-4D97-AF65-F5344CB8AC3E}">
        <p14:creationId xmlns:p14="http://schemas.microsoft.com/office/powerpoint/2010/main" val="3738312496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9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8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17463"/>
            <a:ext cx="9144000" cy="6858000"/>
          </a:xfrm>
          <a:prstGeom prst="rect">
            <a:avLst/>
          </a:prstGeom>
          <a:noFill/>
          <a:ln w="57150">
            <a:pattFill prst="wdUpDiag">
              <a:fgClr>
                <a:srgbClr val="00FF00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 altLang="en-US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4" name="TextBox 18"/>
          <p:cNvSpPr txBox="1">
            <a:spLocks noChangeArrowheads="1"/>
          </p:cNvSpPr>
          <p:nvPr/>
        </p:nvSpPr>
        <p:spPr bwMode="auto">
          <a:xfrm>
            <a:off x="57616" y="989157"/>
            <a:ext cx="8865352" cy="4571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8257" tIns="69129" rIns="138257" bIns="69129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altLang="vi-VN" sz="3200" b="1" dirty="0" smtClean="0">
                <a:solidFill>
                  <a:srgbClr val="0000FF"/>
                </a:solidFill>
                <a:latin typeface="Arial" charset="0"/>
              </a:rPr>
              <a:t>b) </a:t>
            </a:r>
            <a:r>
              <a:rPr lang="en-US" altLang="vi-VN" sz="3200" b="1" dirty="0" err="1" smtClean="0">
                <a:solidFill>
                  <a:srgbClr val="0000FF"/>
                </a:solidFill>
                <a:latin typeface="Arial" charset="0"/>
              </a:rPr>
              <a:t>Đọc</a:t>
            </a:r>
            <a:r>
              <a:rPr lang="en-US" altLang="vi-VN" sz="3200" b="1" dirty="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altLang="vi-VN" sz="3200" b="1" dirty="0" err="1" smtClean="0">
                <a:solidFill>
                  <a:srgbClr val="0000FF"/>
                </a:solidFill>
                <a:latin typeface="Arial" charset="0"/>
              </a:rPr>
              <a:t>rồi</a:t>
            </a:r>
            <a:r>
              <a:rPr lang="en-US" altLang="vi-VN" sz="3200" b="1" dirty="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altLang="vi-VN" sz="3200" b="1" dirty="0" err="1" smtClean="0">
                <a:solidFill>
                  <a:srgbClr val="0000FF"/>
                </a:solidFill>
                <a:latin typeface="Arial" charset="0"/>
              </a:rPr>
              <a:t>giải</a:t>
            </a:r>
            <a:r>
              <a:rPr lang="en-US" altLang="vi-VN" sz="3200" b="1" dirty="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altLang="vi-VN" sz="3200" b="1" dirty="0" err="1" smtClean="0">
                <a:solidFill>
                  <a:srgbClr val="0000FF"/>
                </a:solidFill>
                <a:latin typeface="Arial" charset="0"/>
              </a:rPr>
              <a:t>thích</a:t>
            </a:r>
            <a:r>
              <a:rPr lang="en-US" altLang="vi-VN" sz="3200" b="1" dirty="0" smtClean="0">
                <a:solidFill>
                  <a:srgbClr val="0000FF"/>
                </a:solidFill>
                <a:latin typeface="Arial" charset="0"/>
              </a:rPr>
              <a:t>:</a:t>
            </a:r>
          </a:p>
          <a:p>
            <a:pPr algn="just" eaLnBrk="1" hangingPunct="1"/>
            <a:endParaRPr lang="en-US" altLang="vi-VN" sz="3200" b="1" dirty="0" smtClean="0">
              <a:solidFill>
                <a:srgbClr val="0000FF"/>
              </a:solidFill>
              <a:latin typeface="Arial" charset="0"/>
            </a:endParaRPr>
          </a:p>
          <a:p>
            <a:pPr algn="just" eaLnBrk="1" hangingPunct="1"/>
            <a:r>
              <a:rPr lang="en-US" altLang="vi-VN" sz="3200" b="1" dirty="0" smtClean="0">
                <a:solidFill>
                  <a:srgbClr val="0000FF"/>
                </a:solidFill>
                <a:latin typeface="Arial" charset="0"/>
              </a:rPr>
              <a:t>              0,46</a:t>
            </a:r>
          </a:p>
          <a:p>
            <a:pPr algn="just" eaLnBrk="1" hangingPunct="1"/>
            <a:r>
              <a:rPr lang="en-US" altLang="vi-VN" sz="3200" b="1" dirty="0" smtClean="0">
                <a:solidFill>
                  <a:srgbClr val="0000FF"/>
                </a:solidFill>
                <a:latin typeface="Arial" charset="0"/>
              </a:rPr>
              <a:t>              </a:t>
            </a:r>
            <a:r>
              <a:rPr lang="en-US" altLang="vi-VN" sz="32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altLang="vi-VN" sz="3200" b="1" dirty="0" smtClean="0">
                <a:solidFill>
                  <a:srgbClr val="0000FF"/>
                </a:solidFill>
                <a:latin typeface="Arial" charset="0"/>
              </a:rPr>
              <a:t>  12</a:t>
            </a:r>
          </a:p>
          <a:p>
            <a:pPr algn="just"/>
            <a:r>
              <a:rPr lang="en-US" altLang="vi-VN" sz="3200" b="1" dirty="0" smtClean="0">
                <a:solidFill>
                  <a:srgbClr val="0000FF"/>
                </a:solidFill>
                <a:latin typeface="Arial" charset="0"/>
              </a:rPr>
              <a:t>                 92</a:t>
            </a:r>
          </a:p>
          <a:p>
            <a:pPr algn="just"/>
            <a:r>
              <a:rPr lang="en-US" altLang="vi-VN" sz="32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altLang="vi-VN" sz="3200" b="1" dirty="0" smtClean="0">
                <a:solidFill>
                  <a:srgbClr val="0000FF"/>
                </a:solidFill>
                <a:latin typeface="Arial" charset="0"/>
              </a:rPr>
              <a:t>              46</a:t>
            </a:r>
            <a:endParaRPr lang="en-US" altLang="vi-VN" sz="3200" b="1" dirty="0">
              <a:solidFill>
                <a:srgbClr val="0000FF"/>
              </a:solidFill>
              <a:latin typeface="Arial" charset="0"/>
            </a:endParaRPr>
          </a:p>
          <a:p>
            <a:pPr algn="just" eaLnBrk="1" hangingPunct="1"/>
            <a:r>
              <a:rPr lang="en-US" altLang="vi-VN" sz="3200" b="1" dirty="0" smtClean="0">
                <a:solidFill>
                  <a:srgbClr val="0000FF"/>
                </a:solidFill>
                <a:latin typeface="Arial" charset="0"/>
              </a:rPr>
              <a:t>              </a:t>
            </a:r>
          </a:p>
          <a:p>
            <a:pPr algn="just"/>
            <a:r>
              <a:rPr lang="en-US" altLang="vi-VN" sz="3200" b="1" dirty="0" smtClean="0">
                <a:solidFill>
                  <a:srgbClr val="0000FF"/>
                </a:solidFill>
                <a:latin typeface="Arial" charset="0"/>
              </a:rPr>
              <a:t>                     </a:t>
            </a:r>
          </a:p>
          <a:p>
            <a:pPr algn="just"/>
            <a:endParaRPr lang="en-US" altLang="vi-VN" sz="3200" b="1" dirty="0" smtClean="0">
              <a:solidFill>
                <a:srgbClr val="0000FF"/>
              </a:solidFill>
              <a:latin typeface="Arial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770888" y="3028731"/>
            <a:ext cx="91440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466088" y="2375884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/>
              <a:t>x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29707" y="1828800"/>
            <a:ext cx="5765829" cy="26776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Thực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hiện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phép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nhân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như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nhân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Phần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thập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phân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0,46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ta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dùng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dấu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phẩy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tách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ở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ra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kể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phải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sang </a:t>
            </a:r>
            <a:r>
              <a:rPr lang="en-US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trái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618488" y="4013616"/>
            <a:ext cx="106680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923288" y="4001289"/>
            <a:ext cx="45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</a:rPr>
              <a:t>,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694688" y="4030198"/>
            <a:ext cx="45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304288" y="4013616"/>
            <a:ext cx="45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2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99488" y="4013616"/>
            <a:ext cx="45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366827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6" grpId="0"/>
      <p:bldP spid="10" grpId="0" animBg="1"/>
      <p:bldP spid="13" grpId="0"/>
      <p:bldP spid="15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ChangeArrowheads="1"/>
          </p:cNvSpPr>
          <p:nvPr/>
        </p:nvSpPr>
        <p:spPr bwMode="auto">
          <a:xfrm>
            <a:off x="685517" y="3276587"/>
            <a:ext cx="7772967" cy="2362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 anchor="ctr"/>
          <a:lstStyle/>
          <a:p>
            <a:pPr algn="ctr" eaLnBrk="1" hangingPunct="1"/>
            <a:endParaRPr lang="vi-VN" altLang="vi-VN" sz="4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128416" y="1117989"/>
            <a:ext cx="9015584" cy="41395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91417" tIns="45709" rIns="91417" bIns="45709">
            <a:spAutoFit/>
          </a:bodyPr>
          <a:lstStyle>
            <a:lvl1pPr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just">
              <a:spcBef>
                <a:spcPts val="600"/>
              </a:spcBef>
              <a:defRPr/>
            </a:pPr>
            <a:r>
              <a:rPr lang="en-US" sz="4000" b="1" dirty="0" err="1">
                <a:solidFill>
                  <a:srgbClr val="C00000"/>
                </a:solidFill>
                <a:latin typeface="Times New Roman"/>
              </a:rPr>
              <a:t>Muốn</a:t>
            </a:r>
            <a:r>
              <a:rPr lang="en-US" sz="4000" b="1" dirty="0">
                <a:solidFill>
                  <a:srgbClr val="C00000"/>
                </a:solidFill>
                <a:latin typeface="Times New Roman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/>
              </a:rPr>
              <a:t>nhân</a:t>
            </a:r>
            <a:r>
              <a:rPr lang="en-US" sz="4000" b="1" dirty="0" smtClean="0">
                <a:solidFill>
                  <a:srgbClr val="C00000"/>
                </a:solidFill>
                <a:latin typeface="Times New Roman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/>
              </a:rPr>
              <a:t>một</a:t>
            </a:r>
            <a:r>
              <a:rPr lang="en-US" sz="4000" b="1" dirty="0" smtClean="0">
                <a:solidFill>
                  <a:srgbClr val="C00000"/>
                </a:solidFill>
                <a:latin typeface="Times New Roman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/>
              </a:rPr>
              <a:t>số</a:t>
            </a:r>
            <a:r>
              <a:rPr lang="en-US" sz="4000" b="1" dirty="0">
                <a:solidFill>
                  <a:srgbClr val="C00000"/>
                </a:solidFill>
                <a:latin typeface="Times New Roman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/>
              </a:rPr>
              <a:t>thập</a:t>
            </a:r>
            <a:r>
              <a:rPr lang="en-US" sz="4000" b="1" dirty="0">
                <a:solidFill>
                  <a:srgbClr val="C00000"/>
                </a:solidFill>
                <a:latin typeface="Times New Roman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/>
              </a:rPr>
              <a:t>phân</a:t>
            </a:r>
            <a:r>
              <a:rPr lang="en-US" sz="4000" b="1" dirty="0" smtClean="0">
                <a:solidFill>
                  <a:srgbClr val="C00000"/>
                </a:solidFill>
                <a:latin typeface="Times New Roman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/>
              </a:rPr>
              <a:t>với</a:t>
            </a:r>
            <a:r>
              <a:rPr lang="en-US" sz="4000" b="1" dirty="0" smtClean="0">
                <a:solidFill>
                  <a:srgbClr val="C00000"/>
                </a:solidFill>
                <a:latin typeface="Times New Roman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/>
              </a:rPr>
              <a:t>một</a:t>
            </a:r>
            <a:r>
              <a:rPr lang="en-US" sz="4000" b="1" dirty="0" smtClean="0">
                <a:solidFill>
                  <a:srgbClr val="C00000"/>
                </a:solidFill>
                <a:latin typeface="Times New Roman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/>
              </a:rPr>
              <a:t>số</a:t>
            </a:r>
            <a:r>
              <a:rPr lang="en-US" sz="4000" b="1" dirty="0" smtClean="0">
                <a:solidFill>
                  <a:srgbClr val="C00000"/>
                </a:solidFill>
                <a:latin typeface="Times New Roman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/>
              </a:rPr>
              <a:t>tự</a:t>
            </a:r>
            <a:r>
              <a:rPr lang="en-US" sz="4000" b="1" dirty="0" smtClean="0">
                <a:solidFill>
                  <a:srgbClr val="C00000"/>
                </a:solidFill>
                <a:latin typeface="Times New Roman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/>
              </a:rPr>
              <a:t>nhiên</a:t>
            </a:r>
            <a:r>
              <a:rPr lang="en-US" sz="4000" b="1" dirty="0" smtClean="0">
                <a:solidFill>
                  <a:srgbClr val="C00000"/>
                </a:solidFill>
                <a:latin typeface="Times New Roman"/>
              </a:rPr>
              <a:t> </a:t>
            </a:r>
            <a:r>
              <a:rPr lang="en-US" sz="4000" b="1" dirty="0">
                <a:solidFill>
                  <a:srgbClr val="C00000"/>
                </a:solidFill>
                <a:latin typeface="Times New Roman"/>
              </a:rPr>
              <a:t>ta </a:t>
            </a:r>
            <a:r>
              <a:rPr lang="en-US" sz="4000" b="1" dirty="0" err="1">
                <a:solidFill>
                  <a:srgbClr val="C00000"/>
                </a:solidFill>
                <a:latin typeface="Times New Roman"/>
              </a:rPr>
              <a:t>làm</a:t>
            </a:r>
            <a:r>
              <a:rPr lang="en-US" sz="4000" b="1" dirty="0">
                <a:solidFill>
                  <a:srgbClr val="C00000"/>
                </a:solidFill>
                <a:latin typeface="Times New Roman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/>
              </a:rPr>
              <a:t>như</a:t>
            </a:r>
            <a:r>
              <a:rPr lang="en-US" sz="4000" b="1" dirty="0">
                <a:solidFill>
                  <a:srgbClr val="C00000"/>
                </a:solidFill>
                <a:latin typeface="Times New Roman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/>
              </a:rPr>
              <a:t>sau</a:t>
            </a:r>
            <a:r>
              <a:rPr lang="en-US" sz="4000" b="1" dirty="0" smtClean="0">
                <a:solidFill>
                  <a:srgbClr val="C00000"/>
                </a:solidFill>
                <a:latin typeface="Times New Roman"/>
              </a:rPr>
              <a:t>:</a:t>
            </a:r>
          </a:p>
          <a:p>
            <a:pPr algn="just">
              <a:spcBef>
                <a:spcPts val="600"/>
              </a:spcBef>
              <a:defRPr/>
            </a:pPr>
            <a:endParaRPr lang="en-US" sz="4000" b="1" dirty="0">
              <a:solidFill>
                <a:srgbClr val="C00000"/>
              </a:solidFill>
              <a:latin typeface="Times New Roman"/>
            </a:endParaRPr>
          </a:p>
          <a:p>
            <a:pPr algn="just">
              <a:spcBef>
                <a:spcPts val="600"/>
              </a:spcBef>
              <a:defRPr/>
            </a:pPr>
            <a:r>
              <a:rPr lang="en-US" sz="3200" b="1" dirty="0">
                <a:solidFill>
                  <a:srgbClr val="0000CC"/>
                </a:solidFill>
                <a:latin typeface="Times New Roman"/>
              </a:rPr>
              <a:t>-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/>
              </a:rPr>
              <a:t>Thực</a:t>
            </a:r>
            <a:r>
              <a:rPr lang="en-US" sz="3200" b="1" dirty="0" smtClean="0">
                <a:solidFill>
                  <a:srgbClr val="0000CC"/>
                </a:solidFill>
                <a:latin typeface="Times New Roman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/>
              </a:rPr>
              <a:t>hiện</a:t>
            </a:r>
            <a:r>
              <a:rPr lang="en-US" sz="3200" b="1" dirty="0" smtClean="0">
                <a:solidFill>
                  <a:srgbClr val="0000CC"/>
                </a:solidFill>
                <a:latin typeface="Times New Roman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/>
              </a:rPr>
              <a:t>phép</a:t>
            </a:r>
            <a:r>
              <a:rPr lang="en-US" sz="3200" b="1" dirty="0" smtClean="0">
                <a:solidFill>
                  <a:srgbClr val="0000CC"/>
                </a:solidFill>
                <a:latin typeface="Times New Roman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/>
              </a:rPr>
              <a:t>nhân</a:t>
            </a:r>
            <a:r>
              <a:rPr lang="en-US" sz="3200" b="1" dirty="0" smtClean="0">
                <a:solidFill>
                  <a:srgbClr val="0000CC"/>
                </a:solidFill>
                <a:latin typeface="Times New Roman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/>
              </a:rPr>
              <a:t>như</a:t>
            </a:r>
            <a:r>
              <a:rPr lang="en-US" sz="3200" b="1" dirty="0" smtClean="0">
                <a:solidFill>
                  <a:srgbClr val="0000CC"/>
                </a:solidFill>
                <a:latin typeface="Times New Roman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/>
              </a:rPr>
              <a:t>nhân</a:t>
            </a:r>
            <a:r>
              <a:rPr lang="en-US" sz="3200" b="1" dirty="0" smtClean="0">
                <a:solidFill>
                  <a:srgbClr val="0000CC"/>
                </a:solidFill>
                <a:latin typeface="Times New Roman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/>
              </a:rPr>
              <a:t>các</a:t>
            </a:r>
            <a:r>
              <a:rPr lang="en-US" sz="3200" b="1" dirty="0">
                <a:solidFill>
                  <a:srgbClr val="0000CC"/>
                </a:solidFill>
                <a:latin typeface="Times New Roman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/>
              </a:rPr>
              <a:t>số</a:t>
            </a:r>
            <a:r>
              <a:rPr lang="en-US" sz="3200" b="1" dirty="0">
                <a:solidFill>
                  <a:srgbClr val="0000CC"/>
                </a:solidFill>
                <a:latin typeface="Times New Roman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/>
              </a:rPr>
              <a:t>tự</a:t>
            </a:r>
            <a:r>
              <a:rPr lang="en-US" sz="3200" b="1" dirty="0">
                <a:solidFill>
                  <a:srgbClr val="0000CC"/>
                </a:solidFill>
                <a:latin typeface="Times New Roman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/>
              </a:rPr>
              <a:t>nhiên</a:t>
            </a:r>
            <a:r>
              <a:rPr lang="en-US" sz="3200" b="1" dirty="0">
                <a:solidFill>
                  <a:srgbClr val="0000CC"/>
                </a:solidFill>
                <a:latin typeface="Times New Roman"/>
              </a:rPr>
              <a:t>.</a:t>
            </a:r>
          </a:p>
          <a:p>
            <a:pPr algn="just">
              <a:spcBef>
                <a:spcPts val="600"/>
              </a:spcBef>
              <a:defRPr/>
            </a:pPr>
            <a:r>
              <a:rPr lang="en-US" sz="3200" b="1" dirty="0">
                <a:solidFill>
                  <a:srgbClr val="0000CC"/>
                </a:solidFill>
                <a:latin typeface="Times New Roman"/>
              </a:rPr>
              <a:t>-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/>
              </a:rPr>
              <a:t>Đếm</a:t>
            </a:r>
            <a:r>
              <a:rPr lang="en-US" sz="3200" b="1" dirty="0" smtClean="0">
                <a:solidFill>
                  <a:srgbClr val="0000CC"/>
                </a:solidFill>
                <a:latin typeface="Times New Roman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/>
              </a:rPr>
              <a:t>xem</a:t>
            </a:r>
            <a:r>
              <a:rPr lang="en-US" sz="3200" b="1" dirty="0" smtClean="0">
                <a:solidFill>
                  <a:srgbClr val="0000CC"/>
                </a:solidFill>
                <a:latin typeface="Times New Roman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/>
              </a:rPr>
              <a:t>trong</a:t>
            </a:r>
            <a:r>
              <a:rPr lang="en-US" sz="3200" b="1" dirty="0" smtClean="0">
                <a:solidFill>
                  <a:srgbClr val="0000CC"/>
                </a:solidFill>
                <a:latin typeface="Times New Roman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/>
              </a:rPr>
              <a:t>phần</a:t>
            </a:r>
            <a:r>
              <a:rPr lang="en-US" sz="3200" b="1" dirty="0" smtClean="0">
                <a:solidFill>
                  <a:srgbClr val="0000CC"/>
                </a:solidFill>
                <a:latin typeface="Times New Roman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/>
              </a:rPr>
              <a:t>thập</a:t>
            </a:r>
            <a:r>
              <a:rPr lang="en-US" sz="3200" b="1" dirty="0" smtClean="0">
                <a:solidFill>
                  <a:srgbClr val="0000CC"/>
                </a:solidFill>
                <a:latin typeface="Times New Roman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/>
              </a:rPr>
              <a:t>phân</a:t>
            </a:r>
            <a:r>
              <a:rPr lang="en-US" sz="3200" b="1" dirty="0" smtClean="0">
                <a:solidFill>
                  <a:srgbClr val="0000CC"/>
                </a:solidFill>
                <a:latin typeface="Times New Roman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/>
              </a:rPr>
              <a:t>của</a:t>
            </a:r>
            <a:r>
              <a:rPr lang="en-US" sz="3200" b="1" dirty="0" smtClean="0">
                <a:solidFill>
                  <a:srgbClr val="0000CC"/>
                </a:solidFill>
                <a:latin typeface="Times New Roman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/>
              </a:rPr>
              <a:t>số</a:t>
            </a:r>
            <a:r>
              <a:rPr lang="en-US" sz="3200" b="1" dirty="0" smtClean="0">
                <a:solidFill>
                  <a:srgbClr val="0000CC"/>
                </a:solidFill>
                <a:latin typeface="Times New Roman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/>
              </a:rPr>
              <a:t>thập</a:t>
            </a:r>
            <a:r>
              <a:rPr lang="en-US" sz="3200" b="1" dirty="0" smtClean="0">
                <a:solidFill>
                  <a:srgbClr val="0000CC"/>
                </a:solidFill>
                <a:latin typeface="Times New Roman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/>
              </a:rPr>
              <a:t>phân</a:t>
            </a:r>
            <a:r>
              <a:rPr lang="en-US" sz="3200" b="1" dirty="0" smtClean="0">
                <a:solidFill>
                  <a:srgbClr val="0000CC"/>
                </a:solidFill>
                <a:latin typeface="Times New Roman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/>
              </a:rPr>
              <a:t>có</a:t>
            </a:r>
            <a:r>
              <a:rPr lang="en-US" sz="3200" b="1" dirty="0" smtClean="0">
                <a:solidFill>
                  <a:srgbClr val="0000CC"/>
                </a:solidFill>
                <a:latin typeface="Times New Roman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/>
              </a:rPr>
              <a:t>bao</a:t>
            </a:r>
            <a:r>
              <a:rPr lang="en-US" sz="3200" b="1" dirty="0" smtClean="0">
                <a:solidFill>
                  <a:srgbClr val="0000CC"/>
                </a:solidFill>
                <a:latin typeface="Times New Roman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/>
              </a:rPr>
              <a:t>nhiêu</a:t>
            </a:r>
            <a:r>
              <a:rPr lang="en-US" sz="3200" b="1" dirty="0" smtClean="0">
                <a:solidFill>
                  <a:srgbClr val="0000CC"/>
                </a:solidFill>
                <a:latin typeface="Times New Roman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/>
              </a:rPr>
              <a:t>chữ</a:t>
            </a:r>
            <a:r>
              <a:rPr lang="en-US" sz="3200" b="1" dirty="0" smtClean="0">
                <a:solidFill>
                  <a:srgbClr val="0000CC"/>
                </a:solidFill>
                <a:latin typeface="Times New Roman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/>
              </a:rPr>
              <a:t>số</a:t>
            </a:r>
            <a:r>
              <a:rPr lang="en-US" sz="3200" b="1" dirty="0" smtClean="0">
                <a:solidFill>
                  <a:srgbClr val="0000CC"/>
                </a:solidFill>
                <a:latin typeface="Times New Roman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/>
              </a:rPr>
              <a:t>rồi</a:t>
            </a:r>
            <a:r>
              <a:rPr lang="en-US" sz="3200" b="1" dirty="0" smtClean="0">
                <a:solidFill>
                  <a:srgbClr val="0000CC"/>
                </a:solidFill>
                <a:latin typeface="Times New Roman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/>
              </a:rPr>
              <a:t>dùng</a:t>
            </a:r>
            <a:r>
              <a:rPr lang="en-US" sz="3200" b="1" dirty="0" smtClean="0">
                <a:solidFill>
                  <a:srgbClr val="0000CC"/>
                </a:solidFill>
                <a:latin typeface="Times New Roman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/>
              </a:rPr>
              <a:t>dấu</a:t>
            </a:r>
            <a:r>
              <a:rPr lang="en-US" sz="3200" b="1" dirty="0" smtClean="0">
                <a:solidFill>
                  <a:srgbClr val="0000CC"/>
                </a:solidFill>
                <a:latin typeface="Times New Roman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/>
              </a:rPr>
              <a:t>phẩy</a:t>
            </a:r>
            <a:r>
              <a:rPr lang="en-US" sz="3200" b="1" dirty="0" smtClean="0">
                <a:solidFill>
                  <a:srgbClr val="0000CC"/>
                </a:solidFill>
                <a:latin typeface="Times New Roman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/>
              </a:rPr>
              <a:t>tách</a:t>
            </a:r>
            <a:r>
              <a:rPr lang="en-US" sz="3200" b="1" dirty="0" smtClean="0">
                <a:solidFill>
                  <a:srgbClr val="0000CC"/>
                </a:solidFill>
                <a:latin typeface="Times New Roman"/>
              </a:rPr>
              <a:t> ở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/>
              </a:rPr>
              <a:t>tích</a:t>
            </a:r>
            <a:r>
              <a:rPr lang="en-US" sz="3200" b="1" dirty="0" smtClean="0">
                <a:solidFill>
                  <a:srgbClr val="0000CC"/>
                </a:solidFill>
                <a:latin typeface="Times New Roman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/>
              </a:rPr>
              <a:t>ra</a:t>
            </a:r>
            <a:r>
              <a:rPr lang="en-US" sz="3200" b="1" dirty="0" smtClean="0">
                <a:solidFill>
                  <a:srgbClr val="0000CC"/>
                </a:solidFill>
                <a:latin typeface="Times New Roman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/>
              </a:rPr>
              <a:t>bấy</a:t>
            </a:r>
            <a:r>
              <a:rPr lang="en-US" sz="3200" b="1" dirty="0" smtClean="0">
                <a:solidFill>
                  <a:srgbClr val="0000CC"/>
                </a:solidFill>
                <a:latin typeface="Times New Roman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/>
              </a:rPr>
              <a:t>nhiêu</a:t>
            </a:r>
            <a:r>
              <a:rPr lang="en-US" sz="3200" b="1" dirty="0" smtClean="0">
                <a:solidFill>
                  <a:srgbClr val="0000CC"/>
                </a:solidFill>
                <a:latin typeface="Times New Roman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/>
              </a:rPr>
              <a:t>chữ</a:t>
            </a:r>
            <a:r>
              <a:rPr lang="en-US" sz="3200" b="1" dirty="0" smtClean="0">
                <a:solidFill>
                  <a:srgbClr val="0000CC"/>
                </a:solidFill>
                <a:latin typeface="Times New Roman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/>
              </a:rPr>
              <a:t>số</a:t>
            </a:r>
            <a:r>
              <a:rPr lang="en-US" sz="3200" b="1" dirty="0" smtClean="0">
                <a:solidFill>
                  <a:srgbClr val="0000CC"/>
                </a:solidFill>
                <a:latin typeface="Times New Roman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/>
              </a:rPr>
              <a:t>kể</a:t>
            </a:r>
            <a:r>
              <a:rPr lang="en-US" sz="3200" b="1" dirty="0" smtClean="0">
                <a:solidFill>
                  <a:srgbClr val="0000CC"/>
                </a:solidFill>
                <a:latin typeface="Times New Roman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/>
              </a:rPr>
              <a:t>từ</a:t>
            </a:r>
            <a:r>
              <a:rPr lang="en-US" sz="3200" b="1" dirty="0" smtClean="0">
                <a:solidFill>
                  <a:srgbClr val="0000CC"/>
                </a:solidFill>
                <a:latin typeface="Times New Roman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/>
              </a:rPr>
              <a:t>phải</a:t>
            </a:r>
            <a:r>
              <a:rPr lang="en-US" sz="3200" b="1" dirty="0" smtClean="0">
                <a:solidFill>
                  <a:srgbClr val="0000CC"/>
                </a:solidFill>
                <a:latin typeface="Times New Roman"/>
              </a:rPr>
              <a:t> sang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/>
              </a:rPr>
              <a:t>trái</a:t>
            </a:r>
            <a:r>
              <a:rPr lang="en-US" sz="3200" b="1" dirty="0" smtClean="0">
                <a:solidFill>
                  <a:srgbClr val="0000CC"/>
                </a:solidFill>
                <a:latin typeface="Times New Roman"/>
              </a:rPr>
              <a:t>.</a:t>
            </a:r>
            <a:endParaRPr lang="en-US" sz="3200" b="1" dirty="0">
              <a:solidFill>
                <a:srgbClr val="0000CC"/>
              </a:solidFill>
              <a:latin typeface="Times New Roman"/>
            </a:endParaRPr>
          </a:p>
        </p:txBody>
      </p:sp>
      <p:sp>
        <p:nvSpPr>
          <p:cNvPr id="12292" name="Rectangle 3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29" tIns="45715" rIns="91429" bIns="45715" anchor="ctr"/>
          <a:lstStyle/>
          <a:p>
            <a:pPr eaLnBrk="1" hangingPunct="1"/>
            <a:endParaRPr lang="en-US" altLang="vi-VN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941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80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76803" name="Picture 3" descr="LIN_00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6804" name="Picture 4" descr="LIN_00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176"/>
              <a:ext cx="5760" cy="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6805" name="Picture 5" descr="LIN_00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2003" y="2141"/>
              <a:ext cx="4128" cy="1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6806" name="Picture 6" descr="LIN_00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645" y="2132"/>
              <a:ext cx="4128" cy="1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6809" name="WordArt 9"/>
          <p:cNvSpPr>
            <a:spLocks noChangeArrowheads="1" noChangeShapeType="1" noTextEdit="1"/>
          </p:cNvSpPr>
          <p:nvPr/>
        </p:nvSpPr>
        <p:spPr bwMode="auto">
          <a:xfrm>
            <a:off x="2057400" y="1752600"/>
            <a:ext cx="4800600" cy="1295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solidFill>
                  <a:srgbClr val="336699"/>
                </a:solidFill>
                <a:effectLst>
                  <a:outerShdw dist="143684" dir="13500000" algn="ctr" rotWithShape="0">
                    <a:srgbClr val="99CCFF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THỰC HÀNH</a:t>
            </a:r>
            <a:endParaRPr lang="en-US" sz="3600" kern="10" dirty="0">
              <a:solidFill>
                <a:srgbClr val="336699"/>
              </a:solidFill>
              <a:effectLst>
                <a:outerShdw dist="143684" dir="13500000" algn="ctr" rotWithShape="0">
                  <a:srgbClr val="99CCFF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 descr="Flower Clipart - Imag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6" y="5086350"/>
            <a:ext cx="3179763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Flower Clipart - Imag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985545"/>
            <a:ext cx="3048000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Flower Clipart - Imag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399" y="4876038"/>
            <a:ext cx="3113881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6663153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442</Words>
  <Application>Microsoft Office PowerPoint</Application>
  <PresentationFormat>On-screen Show (4:3)</PresentationFormat>
  <Paragraphs>115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This_Dell</cp:lastModifiedBy>
  <cp:revision>25</cp:revision>
  <dcterms:created xsi:type="dcterms:W3CDTF">2021-11-09T03:00:39Z</dcterms:created>
  <dcterms:modified xsi:type="dcterms:W3CDTF">2021-11-14T09:43:01Z</dcterms:modified>
</cp:coreProperties>
</file>