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0" r:id="rId4"/>
    <p:sldId id="284" r:id="rId5"/>
    <p:sldId id="267" r:id="rId6"/>
    <p:sldId id="283" r:id="rId7"/>
    <p:sldId id="269" r:id="rId8"/>
    <p:sldId id="271" r:id="rId9"/>
    <p:sldId id="288" r:id="rId10"/>
    <p:sldId id="273" r:id="rId11"/>
    <p:sldId id="275" r:id="rId12"/>
    <p:sldId id="281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>
        <p:scale>
          <a:sx n="78" d="100"/>
          <a:sy n="78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79ADF-D39D-4C76-AF59-45B96F8607ED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18E78-AEBC-4C9E-BC3D-E5117914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1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86CCB-9361-47C6-B372-D265EDD497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8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E26AC8E0-1D68-4577-86B5-12B571D151ED}" type="slidenum">
              <a:rPr lang="en-US" altLang="vi-VN" sz="1200">
                <a:latin typeface="Times New Roman" pitchFamily="18" charset="0"/>
              </a:rPr>
              <a:pPr algn="r" eaLnBrk="1" hangingPunct="1"/>
              <a:t>8</a:t>
            </a:fld>
            <a:endParaRPr lang="en-US" altLang="vi-VN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9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AC310-D607-4FD8-9932-54C784742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FF0E67-D7D0-4F50-B8CF-767FDBCEF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66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3FD3AE-8082-42E4-AF92-664C2F9B2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0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0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9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8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8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6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0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6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91F9C-3DF2-472E-A7E6-E1DF54CFC908}" type="datetimeFigureOut">
              <a:rPr lang="en-US" smtClean="0"/>
              <a:t>14-11-2021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0C5E-37F0-4833-B613-49E1222D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2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ChangeArrowheads="1"/>
          </p:cNvSpPr>
          <p:nvPr/>
        </p:nvSpPr>
        <p:spPr bwMode="auto">
          <a:xfrm>
            <a:off x="76200" y="74613"/>
            <a:ext cx="196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123" tIns="48561" rIns="97123" bIns="48561" anchor="ctr">
            <a:spAutoFit/>
          </a:bodyPr>
          <a:lstStyle/>
          <a:p>
            <a:pPr defTabSz="912813" eaLnBrk="0" hangingPunct="0"/>
            <a:endParaRPr lang="en-US" sz="14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8914" name="Rectangle 6"/>
          <p:cNvSpPr>
            <a:spLocks noChangeArrowheads="1"/>
          </p:cNvSpPr>
          <p:nvPr/>
        </p:nvSpPr>
        <p:spPr bwMode="auto">
          <a:xfrm>
            <a:off x="76200" y="74613"/>
            <a:ext cx="196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123" tIns="48561" rIns="97123" bIns="48561" anchor="ctr">
            <a:spAutoFit/>
          </a:bodyPr>
          <a:lstStyle/>
          <a:p>
            <a:pPr defTabSz="912813" eaLnBrk="0" hangingPunct="0"/>
            <a:endParaRPr lang="en-US" sz="14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8915" name="Rectangle 9"/>
          <p:cNvSpPr>
            <a:spLocks noChangeArrowheads="1"/>
          </p:cNvSpPr>
          <p:nvPr/>
        </p:nvSpPr>
        <p:spPr bwMode="auto">
          <a:xfrm>
            <a:off x="76200" y="74613"/>
            <a:ext cx="196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123" tIns="48561" rIns="97123" bIns="48561" anchor="ctr">
            <a:spAutoFit/>
          </a:bodyPr>
          <a:lstStyle/>
          <a:p>
            <a:pPr defTabSz="912813" eaLnBrk="0" hangingPunct="0"/>
            <a:endParaRPr lang="en-US" sz="14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8916" name="Rectangle 12"/>
          <p:cNvSpPr>
            <a:spLocks noChangeArrowheads="1"/>
          </p:cNvSpPr>
          <p:nvPr/>
        </p:nvSpPr>
        <p:spPr bwMode="auto">
          <a:xfrm>
            <a:off x="76200" y="74613"/>
            <a:ext cx="196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123" tIns="48561" rIns="97123" bIns="48561" anchor="ctr">
            <a:spAutoFit/>
          </a:bodyPr>
          <a:lstStyle/>
          <a:p>
            <a:pPr defTabSz="912813" eaLnBrk="0" hangingPunct="0"/>
            <a:endParaRPr lang="en-US" sz="14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8917" name="Rectangle 15"/>
          <p:cNvSpPr>
            <a:spLocks noChangeArrowheads="1"/>
          </p:cNvSpPr>
          <p:nvPr/>
        </p:nvSpPr>
        <p:spPr bwMode="auto">
          <a:xfrm>
            <a:off x="76200" y="74613"/>
            <a:ext cx="196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123" tIns="48561" rIns="97123" bIns="48561" anchor="ctr">
            <a:spAutoFit/>
          </a:bodyPr>
          <a:lstStyle/>
          <a:p>
            <a:pPr defTabSz="912813" eaLnBrk="0" hangingPunct="0"/>
            <a:endParaRPr lang="en-US" sz="14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8918" name="Rectangle 28"/>
          <p:cNvSpPr>
            <a:spLocks noChangeArrowheads="1"/>
          </p:cNvSpPr>
          <p:nvPr/>
        </p:nvSpPr>
        <p:spPr bwMode="auto">
          <a:xfrm>
            <a:off x="76200" y="74613"/>
            <a:ext cx="196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123" tIns="48561" rIns="97123" bIns="48561" anchor="ctr">
            <a:spAutoFit/>
          </a:bodyPr>
          <a:lstStyle/>
          <a:p>
            <a:pPr defTabSz="912813" eaLnBrk="0" hangingPunct="0"/>
            <a:endParaRPr lang="en-US" sz="14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8919" name="Thuong lam thay co oi - Jolie Quynh Anh.mp3">
            <a:hlinkClick r:id="" action="ppaction://media"/>
          </p:cNvPr>
          <p:cNvSpPr>
            <a:spLocks noRot="1" noChangeAspect="1"/>
          </p:cNvSpPr>
          <p:nvPr/>
        </p:nvSpPr>
        <p:spPr bwMode="auto">
          <a:xfrm>
            <a:off x="-669925" y="644048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23" tIns="48561" rIns="97123" bIns="48561"/>
          <a:lstStyle/>
          <a:p>
            <a:pPr defTabSz="912813"/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920" name="WordArt 21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8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921" name="TextBox 23"/>
          <p:cNvSpPr txBox="1">
            <a:spLocks noChangeArrowheads="1"/>
          </p:cNvSpPr>
          <p:nvPr/>
        </p:nvSpPr>
        <p:spPr bwMode="auto">
          <a:xfrm>
            <a:off x="3352800" y="1143000"/>
            <a:ext cx="25368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23" tIns="48561" rIns="97123" bIns="48561">
            <a:spAutoFit/>
          </a:bodyPr>
          <a:lstStyle/>
          <a:p>
            <a:pPr algn="ctr" defTabSz="912813"/>
            <a:r>
              <a:rPr lang="en-US" sz="4200" b="1" u="sng" dirty="0" err="1">
                <a:latin typeface="Aaril"/>
                <a:cs typeface="Times New Roman" pitchFamily="18" charset="0"/>
              </a:rPr>
              <a:t>Toán</a:t>
            </a:r>
            <a:r>
              <a:rPr lang="en-US" sz="4200" b="1" u="sng" dirty="0">
                <a:latin typeface="Aaril"/>
                <a:cs typeface="Times New Roman" pitchFamily="18" charset="0"/>
              </a:rPr>
              <a:t> </a:t>
            </a:r>
          </a:p>
        </p:txBody>
      </p:sp>
      <p:sp>
        <p:nvSpPr>
          <p:cNvPr id="38923" name="TextBox 2"/>
          <p:cNvSpPr txBox="1">
            <a:spLocks noChangeArrowheads="1"/>
          </p:cNvSpPr>
          <p:nvPr/>
        </p:nvSpPr>
        <p:spPr bwMode="auto">
          <a:xfrm>
            <a:off x="2201068" y="4343400"/>
            <a:ext cx="4741863" cy="5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23" tIns="48561" rIns="97123" bIns="48561">
            <a:spAutoFit/>
          </a:bodyPr>
          <a:lstStyle/>
          <a:p>
            <a:pPr algn="ctr" defTabSz="912813" eaLnBrk="0" hangingPunct="0"/>
            <a:r>
              <a:rPr lang="en-US" sz="2800" b="1" dirty="0" smtClean="0">
                <a:solidFill>
                  <a:srgbClr val="C00000"/>
                </a:solidFill>
                <a:cs typeface="Arial" charset="0"/>
              </a:rPr>
              <a:t>SGK </a:t>
            </a:r>
            <a:r>
              <a:rPr lang="en-US" sz="2800" b="1" dirty="0" err="1" smtClean="0">
                <a:solidFill>
                  <a:srgbClr val="C00000"/>
                </a:solidFill>
                <a:cs typeface="Arial" charset="0"/>
              </a:rPr>
              <a:t>trang</a:t>
            </a:r>
            <a:r>
              <a:rPr lang="en-US" sz="2800" b="1" dirty="0" smtClean="0">
                <a:solidFill>
                  <a:srgbClr val="C00000"/>
                </a:solidFill>
                <a:cs typeface="Arial" charset="0"/>
              </a:rPr>
              <a:t> 92</a:t>
            </a:r>
            <a:endParaRPr lang="en-US" sz="28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8926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27" name="WordArt 3"/>
          <p:cNvSpPr>
            <a:spLocks noChangeArrowheads="1" noChangeShapeType="1" noTextEdit="1"/>
          </p:cNvSpPr>
          <p:nvPr/>
        </p:nvSpPr>
        <p:spPr bwMode="auto">
          <a:xfrm>
            <a:off x="1116012" y="645731"/>
            <a:ext cx="7010400" cy="519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Thứ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sáu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,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ngày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 3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tháng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 12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năm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 2021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000080"/>
              </a:solidFill>
              <a:latin typeface="Times New Roman"/>
              <a:cs typeface="Times New Roman"/>
            </a:endParaRPr>
          </a:p>
        </p:txBody>
      </p:sp>
      <p:sp>
        <p:nvSpPr>
          <p:cNvPr id="38928" name="WordArt 25" descr="Paper bag"/>
          <p:cNvSpPr>
            <a:spLocks noChangeArrowheads="1" noChangeShapeType="1" noTextEdit="1"/>
          </p:cNvSpPr>
          <p:nvPr/>
        </p:nvSpPr>
        <p:spPr bwMode="auto">
          <a:xfrm>
            <a:off x="454476" y="2656332"/>
            <a:ext cx="8131175" cy="1295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NHÂN MỘT SỐ THẬP PHÂN VỚI MỘT SỐ TỰ NHIÊN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3" y="-26987"/>
            <a:ext cx="1328737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37" y="15875"/>
            <a:ext cx="127476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13310">
            <a:off x="-27491" y="5451486"/>
            <a:ext cx="1415962" cy="141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5583237"/>
            <a:ext cx="1279525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508581"/>
      </p:ext>
    </p:extLst>
  </p:cSld>
  <p:clrMapOvr>
    <a:masterClrMapping/>
  </p:clrMapOvr>
  <p:transition advTm="5374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7463"/>
            <a:ext cx="9144000" cy="6858000"/>
          </a:xfrm>
          <a:prstGeom prst="rect">
            <a:avLst/>
          </a:prstGeom>
          <a:noFill/>
          <a:ln w="5715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7875" y="1256898"/>
            <a:ext cx="1621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2,5</a:t>
            </a:r>
            <a:endParaRPr lang="en-US" sz="4000"/>
          </a:p>
        </p:txBody>
      </p:sp>
      <p:sp>
        <p:nvSpPr>
          <p:cNvPr id="5" name="TextBox 4"/>
          <p:cNvSpPr txBox="1"/>
          <p:nvPr/>
        </p:nvSpPr>
        <p:spPr>
          <a:xfrm>
            <a:off x="983970" y="1635623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3910" y="1804863"/>
            <a:ext cx="4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7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145586" y="2458635"/>
            <a:ext cx="1133784" cy="2208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0736" y="2382435"/>
            <a:ext cx="1498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17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00928" y="2499594"/>
            <a:ext cx="1722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20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  <a:r>
              <a:rPr lang="en-US" sz="4000" dirty="0" smtClean="0"/>
              <a:t>90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46197" y="1214136"/>
            <a:ext cx="1621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4,18</a:t>
            </a:r>
            <a:endParaRPr lang="en-US" sz="4000"/>
          </a:p>
        </p:txBody>
      </p:sp>
      <p:sp>
        <p:nvSpPr>
          <p:cNvPr id="17" name="TextBox 16"/>
          <p:cNvSpPr txBox="1"/>
          <p:nvPr/>
        </p:nvSpPr>
        <p:spPr>
          <a:xfrm>
            <a:off x="5741397" y="162722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92300" y="1889994"/>
            <a:ext cx="627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046197" y="2575794"/>
            <a:ext cx="12720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3528" y="76200"/>
            <a:ext cx="5052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51"/>
          <p:cNvSpPr txBox="1">
            <a:spLocks noChangeArrowheads="1"/>
          </p:cNvSpPr>
          <p:nvPr/>
        </p:nvSpPr>
        <p:spPr bwMode="auto">
          <a:xfrm>
            <a:off x="347517" y="604583"/>
            <a:ext cx="3124200" cy="641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 smtClean="0">
                <a:solidFill>
                  <a:srgbClr val="0000CC"/>
                </a:solidFill>
                <a:latin typeface="VNI-Times" pitchFamily="2" charset="0"/>
              </a:rPr>
              <a:t>   a</a:t>
            </a:r>
            <a:r>
              <a:rPr lang="en-US" sz="3600" b="0" dirty="0">
                <a:solidFill>
                  <a:srgbClr val="0000CC"/>
                </a:solidFill>
                <a:latin typeface="VNI-Times" pitchFamily="2" charset="0"/>
              </a:rPr>
              <a:t>) 2,5 x 7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4953000" y="599420"/>
            <a:ext cx="3124200" cy="641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 smtClean="0">
                <a:solidFill>
                  <a:srgbClr val="0000CC"/>
                </a:solidFill>
                <a:latin typeface="VNI-Times" pitchFamily="2" charset="0"/>
              </a:rPr>
              <a:t>   b</a:t>
            </a:r>
            <a:r>
              <a:rPr lang="en-US" sz="3600" b="0" dirty="0">
                <a:solidFill>
                  <a:srgbClr val="0000CC"/>
                </a:solidFill>
                <a:latin typeface="VNI-Times" pitchFamily="2" charset="0"/>
              </a:rPr>
              <a:t>) 4,18 x 5</a:t>
            </a:r>
          </a:p>
        </p:txBody>
      </p: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371405" y="3187732"/>
            <a:ext cx="3121152" cy="641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dirty="0">
                <a:solidFill>
                  <a:srgbClr val="0000CC"/>
                </a:solidFill>
                <a:latin typeface="VNI-Times" pitchFamily="2" charset="0"/>
              </a:rPr>
              <a:t>c) 0,256 x 8</a:t>
            </a: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5200073" y="3187732"/>
            <a:ext cx="3124200" cy="641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 smtClean="0">
                <a:solidFill>
                  <a:srgbClr val="0000CC"/>
                </a:solidFill>
                <a:latin typeface="VNI-Times" pitchFamily="2" charset="0"/>
              </a:rPr>
              <a:t>   d</a:t>
            </a:r>
            <a:r>
              <a:rPr lang="en-US" sz="3600" b="0" dirty="0">
                <a:solidFill>
                  <a:srgbClr val="0000CC"/>
                </a:solidFill>
                <a:latin typeface="VNI-Times" pitchFamily="2" charset="0"/>
              </a:rPr>
              <a:t>) 6,8 x 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70736" y="5152148"/>
            <a:ext cx="1722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  <a:r>
              <a:rPr lang="en-US" sz="4000" dirty="0" smtClean="0"/>
              <a:t>048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70736" y="3866690"/>
            <a:ext cx="1621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</a:t>
            </a:r>
            <a:r>
              <a:rPr lang="en-US" sz="4000" dirty="0" smtClean="0"/>
              <a:t>,256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765936" y="427978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46325" y="4482894"/>
            <a:ext cx="627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8</a:t>
            </a:r>
            <a:endParaRPr lang="en-US" sz="4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070736" y="5228348"/>
            <a:ext cx="12720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44802" y="4950605"/>
            <a:ext cx="1722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340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6021372" y="3829082"/>
            <a:ext cx="1621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6,8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5606844" y="414762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60324" y="4300680"/>
            <a:ext cx="90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15</a:t>
            </a:r>
            <a:endParaRPr lang="en-US" sz="4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896624" y="4977204"/>
            <a:ext cx="12720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44581" y="5348248"/>
            <a:ext cx="1722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68</a:t>
            </a:r>
            <a:endParaRPr lang="en-US" sz="4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5879074" y="6012434"/>
            <a:ext cx="12720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404" y="6012434"/>
            <a:ext cx="1722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102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  <a:r>
              <a:rPr lang="en-US" sz="4000" dirty="0" smtClean="0"/>
              <a:t>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94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4" grpId="0"/>
      <p:bldP spid="16" grpId="0"/>
      <p:bldP spid="17" grpId="0"/>
      <p:bldP spid="19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8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0401-345F-4FF6-A502-00CBD686C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28566" y="292608"/>
            <a:ext cx="8123673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Bài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3.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tô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giờ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đi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42,6 km.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Hỏi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4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giờ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tô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đó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đi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bao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nhiêu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ki-lô-mét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>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1990" y="1572018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:         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463790" y="3224950"/>
            <a:ext cx="23469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G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iải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38762" y="3886676"/>
            <a:ext cx="731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giờ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tô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ó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chạy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đư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ợc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km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303017" y="4458897"/>
            <a:ext cx="41866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42,6 x 4 = 170,4 (km)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124200" y="5067253"/>
            <a:ext cx="40076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170,4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km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1990" y="2156793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</a:t>
            </a:r>
            <a:r>
              <a:rPr lang="en-US" sz="3200" dirty="0" err="1" smtClean="0"/>
              <a:t>giờ</a:t>
            </a:r>
            <a:r>
              <a:rPr lang="en-US" sz="3200" dirty="0" smtClean="0"/>
              <a:t>: 42,6 km</a:t>
            </a:r>
          </a:p>
          <a:p>
            <a:r>
              <a:rPr lang="en-US" sz="3200" dirty="0" smtClean="0"/>
              <a:t>4 </a:t>
            </a:r>
            <a:r>
              <a:rPr lang="en-US" sz="3200" dirty="0" err="1" smtClean="0"/>
              <a:t>giờ</a:t>
            </a:r>
            <a:r>
              <a:rPr lang="en-US" sz="3200" dirty="0" smtClean="0"/>
              <a:t>: ….  ? km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800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23825" y="176213"/>
            <a:ext cx="3381375" cy="1881187"/>
          </a:xfrm>
          <a:prstGeom prst="irregularSeal2">
            <a:avLst/>
          </a:prstGeom>
          <a:solidFill>
            <a:srgbClr val="00FFFF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Trò chơi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394075" y="58738"/>
            <a:ext cx="50292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GIẢI CỨU CÔNG CHÚA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848643" y="3243223"/>
            <a:ext cx="1070769" cy="171864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600200" y="2166938"/>
            <a:ext cx="1319212" cy="1143000"/>
          </a:xfrm>
          <a:prstGeom prst="star24">
            <a:avLst>
              <a:gd name="adj" fmla="val 37500"/>
            </a:avLst>
          </a:prstGeom>
          <a:solidFill>
            <a:srgbClr val="F7A7F9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755900" y="4721094"/>
            <a:ext cx="1276350" cy="1066800"/>
          </a:xfrm>
          <a:prstGeom prst="star24">
            <a:avLst>
              <a:gd name="adj" fmla="val 37500"/>
            </a:avLst>
          </a:prstGeom>
          <a:solidFill>
            <a:srgbClr val="66FF66"/>
          </a:solid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4165600" y="2207342"/>
            <a:ext cx="1238250" cy="10668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57150">
            <a:solidFill>
              <a:srgbClr val="0066FF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rot="18852087" flipH="1">
            <a:off x="3513454" y="3706463"/>
            <a:ext cx="1820862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636588" y="2801938"/>
            <a:ext cx="99060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09600" y="2209800"/>
            <a:ext cx="106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x 4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552950" y="3641483"/>
            <a:ext cx="184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X 2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403850" y="219392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x 4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5462716" y="2740742"/>
            <a:ext cx="1069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1602658" y="2115893"/>
            <a:ext cx="1319213" cy="1143000"/>
          </a:xfrm>
          <a:prstGeom prst="star24">
            <a:avLst>
              <a:gd name="adj" fmla="val 37500"/>
            </a:avLst>
          </a:prstGeom>
          <a:solidFill>
            <a:srgbClr val="F7A7F9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</a:rPr>
              <a:t>4,4</a:t>
            </a:r>
            <a:endParaRPr lang="en-US" sz="4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>
            <a:off x="2755900" y="4745645"/>
            <a:ext cx="1276350" cy="914400"/>
          </a:xfrm>
          <a:prstGeom prst="star24">
            <a:avLst>
              <a:gd name="adj" fmla="val 37500"/>
            </a:avLst>
          </a:prstGeom>
          <a:solidFill>
            <a:srgbClr val="66FF66"/>
          </a:solid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</a:rPr>
              <a:t>25,4</a:t>
            </a:r>
            <a:endParaRPr lang="en-US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4172462" y="2184400"/>
            <a:ext cx="1238250" cy="10668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57150">
            <a:solidFill>
              <a:srgbClr val="0066FF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</a:rPr>
              <a:t>52,8</a:t>
            </a:r>
            <a:endParaRPr lang="en-US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-63500" y="2522538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1,1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2362200" y="3657600"/>
            <a:ext cx="137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X 6 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84" name="Rectangle 36"/>
          <p:cNvSpPr>
            <a:spLocks noChangeArrowheads="1"/>
          </p:cNvSpPr>
          <p:nvPr/>
        </p:nvSpPr>
        <p:spPr bwMode="auto">
          <a:xfrm>
            <a:off x="46703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latin typeface="Times New Roman" pitchFamily="18" charset="0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6629400" y="1719302"/>
            <a:ext cx="2266950" cy="198755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</a:rPr>
              <a:t>211,2</a:t>
            </a:r>
            <a:endParaRPr lang="en-US" sz="40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4" name="Group 17"/>
          <p:cNvGrpSpPr>
            <a:grpSpLocks/>
          </p:cNvGrpSpPr>
          <p:nvPr/>
        </p:nvGrpSpPr>
        <p:grpSpPr bwMode="auto">
          <a:xfrm>
            <a:off x="1109202" y="3887289"/>
            <a:ext cx="7620000" cy="2646362"/>
            <a:chOff x="1008" y="3412"/>
            <a:chExt cx="4361" cy="2072"/>
          </a:xfrm>
        </p:grpSpPr>
        <p:pic>
          <p:nvPicPr>
            <p:cNvPr id="25" name="Picture 18" descr="BIRDFLY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4800"/>
              <a:ext cx="1475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576869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AutoShape 19"/>
            <p:cNvSpPr>
              <a:spLocks noChangeArrowheads="1"/>
            </p:cNvSpPr>
            <p:nvPr/>
          </p:nvSpPr>
          <p:spPr bwMode="auto">
            <a:xfrm rot="10800000">
              <a:off x="2592" y="3412"/>
              <a:ext cx="2777" cy="1535"/>
            </a:xfrm>
            <a:prstGeom prst="cloudCallout">
              <a:avLst>
                <a:gd name="adj1" fmla="val 78778"/>
                <a:gd name="adj2" fmla="val -67389"/>
              </a:avLst>
            </a:prstGeom>
            <a:gradFill rotWithShape="1">
              <a:gsLst>
                <a:gs pos="0">
                  <a:srgbClr val="FF33CC"/>
                </a:gs>
                <a:gs pos="100000">
                  <a:srgbClr val="691554"/>
                </a:gs>
              </a:gsLst>
              <a:lin ang="5400000" scaled="1"/>
            </a:gra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r>
                <a:rPr lang="en-US" altLang="vi-VN" sz="2800" b="1">
                  <a:solidFill>
                    <a:srgbClr val="FFFF00"/>
                  </a:solidFill>
                  <a:latin typeface="Times New Roman" pitchFamily="18" charset="0"/>
                </a:rPr>
                <a:t>Chúc mừng các bạn </a:t>
              </a:r>
              <a:r>
                <a:rPr lang="vi-VN" altLang="vi-VN" sz="2800" b="1">
                  <a:solidFill>
                    <a:srgbClr val="FFFF00"/>
                  </a:solidFill>
                  <a:latin typeface="Times New Roman" pitchFamily="18" charset="0"/>
                </a:rPr>
                <a:t>đ</a:t>
              </a:r>
              <a:r>
                <a:rPr lang="en-US" altLang="vi-VN" sz="2800" b="1">
                  <a:solidFill>
                    <a:srgbClr val="FFFF00"/>
                  </a:solidFill>
                  <a:latin typeface="Times New Roman" pitchFamily="18" charset="0"/>
                </a:rPr>
                <a:t>ã giải cứu </a:t>
              </a:r>
              <a:r>
                <a:rPr lang="vi-VN" altLang="vi-VN" sz="2800" b="1">
                  <a:solidFill>
                    <a:srgbClr val="FFFF00"/>
                  </a:solidFill>
                  <a:latin typeface="Times New Roman" pitchFamily="18" charset="0"/>
                </a:rPr>
                <a:t>đư</a:t>
              </a:r>
              <a:r>
                <a:rPr lang="en-US" altLang="vi-VN" sz="2800" b="1">
                  <a:solidFill>
                    <a:srgbClr val="FFFF00"/>
                  </a:solidFill>
                  <a:latin typeface="Times New Roman" pitchFamily="18" charset="0"/>
                </a:rPr>
                <a:t>ợc công chúa!</a:t>
              </a:r>
            </a:p>
          </p:txBody>
        </p:sp>
      </p:grpSp>
      <p:pic>
        <p:nvPicPr>
          <p:cNvPr id="27" name="Picture 32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209" y="1592097"/>
            <a:ext cx="2168141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55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52 -0.16088 L -0.33368 -0.1944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04046E-6 L 0 -1.04046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  <p:bldP spid="18441" grpId="0" animBg="1"/>
      <p:bldP spid="18443" grpId="0" animBg="1"/>
      <p:bldP spid="18444" grpId="0"/>
      <p:bldP spid="11276" grpId="0"/>
      <p:bldP spid="18446" grpId="0"/>
      <p:bldP spid="18448" grpId="0" animBg="1"/>
      <p:bldP spid="18454" grpId="0" animBg="1"/>
      <p:bldP spid="18455" grpId="0" animBg="1"/>
      <p:bldP spid="18456" grpId="0" animBg="1"/>
      <p:bldP spid="18458" grpId="0"/>
      <p:bldP spid="18466" grpId="0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D0102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4" descr="90%"/>
          <p:cNvSpPr>
            <a:spLocks noChangeArrowheads="1" noChangeShapeType="1" noTextEdit="1"/>
          </p:cNvSpPr>
          <p:nvPr/>
        </p:nvSpPr>
        <p:spPr bwMode="auto">
          <a:xfrm>
            <a:off x="1447922" y="1455547"/>
            <a:ext cx="6324355" cy="200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 err="1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Dặn</a:t>
            </a:r>
            <a:r>
              <a:rPr lang="en-US" sz="4800" b="1" kern="10" dirty="0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dò</a:t>
            </a:r>
            <a:endParaRPr lang="en-US" sz="4800" b="1" kern="10" dirty="0">
              <a:ln w="19050">
                <a:pattFill prst="pct90">
                  <a:fgClr>
                    <a:srgbClr val="FFFF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38600"/>
            <a:ext cx="4495800" cy="1637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088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228600" y="1700847"/>
            <a:ext cx="7848600" cy="4699954"/>
          </a:xfrm>
          <a:prstGeom prst="rect">
            <a:avLst/>
          </a:prstGeom>
          <a:noFill/>
        </p:spPr>
        <p:txBody>
          <a:bodyPr wrap="none" lIns="91397" tIns="45699" rIns="91397" bIns="45699" fromWordArt="1">
            <a:prstTxWarp prst="textCascadeUp">
              <a:avLst>
                <a:gd name="adj" fmla="val 7556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en-US" sz="3600" b="1" kern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TRÒ CHƠI: </a:t>
            </a:r>
          </a:p>
          <a:p>
            <a:pPr algn="ctr">
              <a:defRPr/>
            </a:pPr>
            <a:r>
              <a:rPr lang="en-US" sz="36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aril"/>
              </a:rPr>
              <a:t>Ô CỬA CUỐI CÙNG</a:t>
            </a:r>
            <a:endParaRPr lang="en-US" sz="3600" b="1" kern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aril"/>
            </a:endParaRPr>
          </a:p>
        </p:txBody>
      </p:sp>
      <p:pic>
        <p:nvPicPr>
          <p:cNvPr id="3" name="Picture 5" descr="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02009"/>
            <a:ext cx="1219200" cy="17526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838950" y="1116013"/>
            <a:ext cx="2266950" cy="198755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Ô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CỬA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CUỐI CÙNG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23825" y="176213"/>
            <a:ext cx="3381375" cy="1881187"/>
          </a:xfrm>
          <a:prstGeom prst="irregularSeal2">
            <a:avLst/>
          </a:prstGeom>
          <a:solidFill>
            <a:srgbClr val="00FFFF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Trò chơi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394075" y="58738"/>
            <a:ext cx="50292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 CỬA CUỐI CÙNG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528888" y="3309938"/>
            <a:ext cx="838200" cy="171926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608138" y="2184400"/>
            <a:ext cx="1319212" cy="1143000"/>
          </a:xfrm>
          <a:prstGeom prst="star24">
            <a:avLst>
              <a:gd name="adj" fmla="val 37500"/>
            </a:avLst>
          </a:prstGeom>
          <a:solidFill>
            <a:srgbClr val="F7A7F9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3430588" y="4767263"/>
            <a:ext cx="1276350" cy="1066800"/>
          </a:xfrm>
          <a:prstGeom prst="star24">
            <a:avLst>
              <a:gd name="adj" fmla="val 37500"/>
            </a:avLst>
          </a:prstGeom>
          <a:solidFill>
            <a:srgbClr val="66FF66"/>
          </a:solid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4629150" y="2057400"/>
            <a:ext cx="1238250" cy="10668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57150">
            <a:solidFill>
              <a:srgbClr val="0066FF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rot="18852087" flipH="1">
            <a:off x="3973513" y="3636963"/>
            <a:ext cx="1820862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636588" y="2801938"/>
            <a:ext cx="99060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81000" y="2209800"/>
            <a:ext cx="106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+ 2,2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829175" y="3914775"/>
            <a:ext cx="184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- 2,56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791200" y="2133600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- 15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092825" y="2667000"/>
            <a:ext cx="1069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1600200" y="2209800"/>
            <a:ext cx="1319213" cy="1143000"/>
          </a:xfrm>
          <a:prstGeom prst="star24">
            <a:avLst>
              <a:gd name="adj" fmla="val 37500"/>
            </a:avLst>
          </a:prstGeom>
          <a:solidFill>
            <a:srgbClr val="F7A7F9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3,3</a:t>
            </a:r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>
            <a:off x="3422650" y="4829175"/>
            <a:ext cx="1276350" cy="914400"/>
          </a:xfrm>
          <a:prstGeom prst="star24">
            <a:avLst>
              <a:gd name="adj" fmla="val 37500"/>
            </a:avLst>
          </a:prstGeom>
          <a:solidFill>
            <a:srgbClr val="66FF66"/>
          </a:solid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19,8</a:t>
            </a: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4643438" y="2068513"/>
            <a:ext cx="1238250" cy="10668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57150">
            <a:solidFill>
              <a:srgbClr val="0066FF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</a:rPr>
              <a:t>17,24</a:t>
            </a:r>
            <a:endParaRPr lang="en-US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-63500" y="2522538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1,1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2971800" y="3657600"/>
            <a:ext cx="137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+ 16,5 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84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latin typeface="Times New Roman" pitchFamily="18" charset="0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6805613" y="1147763"/>
            <a:ext cx="2266950" cy="198755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</a:rPr>
              <a:t>,24</a:t>
            </a:r>
            <a:endParaRPr lang="en-US" sz="400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73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3" grpId="0" animBg="1"/>
      <p:bldP spid="18444" grpId="0"/>
      <p:bldP spid="11276" grpId="0"/>
      <p:bldP spid="18446" grpId="0"/>
      <p:bldP spid="18448" grpId="0" animBg="1"/>
      <p:bldP spid="18454" grpId="0" animBg="1"/>
      <p:bldP spid="18455" grpId="0" animBg="1"/>
      <p:bldP spid="18456" grpId="0" animBg="1"/>
      <p:bldP spid="18458" grpId="0"/>
      <p:bldP spid="18466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83" name="Picture 39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84" name="Picture 40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85" name="Picture 41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86" name="Picture 42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81000" y="2286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VNI-Aptima" pitchFamily="2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VNI-Aptima" pitchFamily="2" charset="0"/>
              </a:rPr>
              <a:t>a/ </a:t>
            </a:r>
            <a:r>
              <a:rPr lang="en-US" sz="3200" dirty="0" err="1" smtClean="0">
                <a:solidFill>
                  <a:srgbClr val="0000FF"/>
                </a:solidFill>
                <a:latin typeface="VNI-Aptima" pitchFamily="2" charset="0"/>
              </a:rPr>
              <a:t>Ví</a:t>
            </a:r>
            <a:r>
              <a:rPr lang="en-US" sz="3200" dirty="0" smtClean="0">
                <a:solidFill>
                  <a:srgbClr val="0000FF"/>
                </a:solidFill>
                <a:latin typeface="VNI-Aptima" pitchFamily="2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VNI-Aptima" pitchFamily="2" charset="0"/>
              </a:rPr>
              <a:t>duï</a:t>
            </a:r>
            <a:r>
              <a:rPr lang="en-US" sz="3200" dirty="0">
                <a:solidFill>
                  <a:srgbClr val="0000FF"/>
                </a:solidFill>
                <a:latin typeface="VNI-Aptima" pitchFamily="2" charset="0"/>
              </a:rPr>
              <a:t>: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Hình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tam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giaùc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ABC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coù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caïnh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daøi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baèng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moãi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caïnh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daøi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1,2m.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Hoûi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chu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vi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cuûa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hình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tam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giaùc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ñoù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baèng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bao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nhieâu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meùt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?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01980" y="2286000"/>
            <a:ext cx="74676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>
                <a:solidFill>
                  <a:srgbClr val="FF0000"/>
                </a:solidFill>
                <a:latin typeface="VNI-Aptima" pitchFamily="2" charset="0"/>
              </a:rPr>
              <a:t>Giaûi</a:t>
            </a:r>
            <a:endParaRPr lang="en-US" sz="3200" dirty="0">
              <a:solidFill>
                <a:srgbClr val="FF0000"/>
              </a:solidFill>
              <a:latin typeface="VNI-Aptima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3300"/>
                </a:solidFill>
                <a:latin typeface="VNI-Times" pitchFamily="2" charset="0"/>
              </a:rPr>
              <a:t>Chu vi </a:t>
            </a:r>
            <a:r>
              <a:rPr lang="en-US" sz="3200" dirty="0" err="1">
                <a:solidFill>
                  <a:srgbClr val="003300"/>
                </a:solidFill>
                <a:latin typeface="VNI-Times" pitchFamily="2" charset="0"/>
              </a:rPr>
              <a:t>hình</a:t>
            </a:r>
            <a:r>
              <a:rPr lang="en-US" sz="3200" dirty="0">
                <a:solidFill>
                  <a:srgbClr val="003300"/>
                </a:solidFill>
                <a:latin typeface="VNI-Times" pitchFamily="2" charset="0"/>
              </a:rPr>
              <a:t> tam </a:t>
            </a:r>
            <a:r>
              <a:rPr lang="en-US" sz="3200" dirty="0" err="1">
                <a:solidFill>
                  <a:srgbClr val="003300"/>
                </a:solidFill>
                <a:latin typeface="VNI-Times" pitchFamily="2" charset="0"/>
              </a:rPr>
              <a:t>giaùc</a:t>
            </a:r>
            <a:r>
              <a:rPr lang="en-US" sz="3200" dirty="0">
                <a:solidFill>
                  <a:srgbClr val="00330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VNI-Times" pitchFamily="2" charset="0"/>
              </a:rPr>
              <a:t>ñoù</a:t>
            </a:r>
            <a:r>
              <a:rPr lang="en-US" sz="3200" dirty="0">
                <a:solidFill>
                  <a:srgbClr val="00330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VNI-Times" pitchFamily="2" charset="0"/>
              </a:rPr>
              <a:t>laø</a:t>
            </a:r>
            <a:r>
              <a:rPr lang="en-US" sz="3200" dirty="0">
                <a:solidFill>
                  <a:srgbClr val="003300"/>
                </a:solidFill>
                <a:latin typeface="VNI-Times" pitchFamily="2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3300"/>
                </a:solidFill>
                <a:latin typeface="VNI-Times" pitchFamily="2" charset="0"/>
              </a:rPr>
              <a:t>1,2 x 3 =</a:t>
            </a:r>
          </a:p>
        </p:txBody>
      </p:sp>
    </p:spTree>
    <p:extLst>
      <p:ext uri="{BB962C8B-B14F-4D97-AF65-F5344CB8AC3E}">
        <p14:creationId xmlns:p14="http://schemas.microsoft.com/office/powerpoint/2010/main" val="1684450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7463"/>
            <a:ext cx="9144000" cy="6858000"/>
          </a:xfrm>
          <a:prstGeom prst="rect">
            <a:avLst/>
          </a:prstGeom>
          <a:noFill/>
          <a:ln w="5715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139324" y="1905000"/>
            <a:ext cx="8865352" cy="438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8257" tIns="69129" rIns="138257" bIns="6912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endParaRPr lang="en-US" altLang="vi-VN" sz="2800" b="1" dirty="0" smtClean="0">
              <a:solidFill>
                <a:srgbClr val="0000FF"/>
              </a:solidFill>
              <a:latin typeface="Arial" charset="0"/>
            </a:endParaRPr>
          </a:p>
          <a:p>
            <a:pPr marL="457200" indent="-457200" algn="just" eaLnBrk="1" hangingPunct="1">
              <a:buFontTx/>
              <a:buChar char="-"/>
            </a:pPr>
            <a:r>
              <a:rPr lang="en-US" altLang="vi-VN" sz="2800" b="1" dirty="0" err="1" smtClean="0">
                <a:solidFill>
                  <a:srgbClr val="FF0000"/>
                </a:solidFill>
                <a:latin typeface="Arial" charset="0"/>
              </a:rPr>
              <a:t>Đặt</a:t>
            </a:r>
            <a:r>
              <a:rPr lang="en-US" altLang="vi-VN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Arial" charset="0"/>
              </a:rPr>
              <a:t>tính</a:t>
            </a:r>
            <a:r>
              <a:rPr lang="en-US" altLang="vi-VN" sz="2800" b="1" dirty="0" smtClean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algn="just" eaLnBrk="1" hangingPunct="1"/>
            <a:endParaRPr lang="en-US" altLang="vi-VN" sz="2800" b="1" dirty="0" smtClean="0">
              <a:solidFill>
                <a:srgbClr val="FF0000"/>
              </a:solidFill>
              <a:latin typeface="Arial" charset="0"/>
            </a:endParaRPr>
          </a:p>
          <a:p>
            <a:pPr algn="just" eaLnBrk="1" hangingPunct="1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1,2</a:t>
            </a:r>
          </a:p>
          <a:p>
            <a:pPr algn="just" eaLnBrk="1" hangingPunct="1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</a:t>
            </a:r>
            <a:r>
              <a:rPr lang="en-US" altLang="vi-VN" sz="32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3</a:t>
            </a:r>
          </a:p>
          <a:p>
            <a:pPr algn="just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3</a:t>
            </a:r>
            <a:r>
              <a:rPr lang="en-US" altLang="vi-VN" sz="3200" b="1" dirty="0" smtClean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6</a:t>
            </a:r>
            <a:endParaRPr lang="en-US" altLang="vi-VN" sz="3200" b="1" dirty="0">
              <a:solidFill>
                <a:srgbClr val="0000FF"/>
              </a:solidFill>
              <a:latin typeface="Arial" charset="0"/>
            </a:endParaRPr>
          </a:p>
          <a:p>
            <a:pPr algn="just" eaLnBrk="1" hangingPunct="1"/>
            <a:endParaRPr lang="en-US" altLang="vi-VN" sz="3200" b="1" dirty="0" smtClean="0">
              <a:solidFill>
                <a:srgbClr val="0000FF"/>
              </a:solidFill>
              <a:latin typeface="Arial" charset="0"/>
            </a:endParaRPr>
          </a:p>
          <a:p>
            <a:pPr algn="just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       </a:t>
            </a:r>
          </a:p>
          <a:p>
            <a:pPr algn="just"/>
            <a:endParaRPr lang="en-US" altLang="vi-VN" sz="3200" b="1" dirty="0" smtClean="0">
              <a:solidFill>
                <a:srgbClr val="0000FF"/>
              </a:solidFill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4191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00200" y="3523164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8599" y="2514599"/>
            <a:ext cx="6192549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1,2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ta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phẩy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7620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Để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tính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 1,2 x 3 = ? </a:t>
            </a:r>
          </a:p>
          <a:p>
            <a:pPr algn="just"/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Thông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thường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 ta </a:t>
            </a:r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đặt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phép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tính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như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Arial" charset="0"/>
              </a:rPr>
              <a:t>sau</a:t>
            </a:r>
            <a:r>
              <a:rPr lang="en-US" altLang="vi-VN" sz="2400" b="1" dirty="0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5353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9876" name="Picture 4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877" name="Picture 5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878" name="Picture 6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879" name="Picture 7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9880" name="Picture 8" descr="Flower Clipart - Imag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14900"/>
            <a:ext cx="25908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838200" y="609600"/>
            <a:ext cx="7467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VNI-Aptima" pitchFamily="2" charset="0"/>
              </a:rPr>
              <a:t>	</a:t>
            </a:r>
            <a:r>
              <a:rPr lang="en-US" sz="3200" u="sng">
                <a:solidFill>
                  <a:srgbClr val="0000FF"/>
                </a:solidFill>
                <a:latin typeface="VNI-Aptima" pitchFamily="2" charset="0"/>
              </a:rPr>
              <a:t>Ví duï</a:t>
            </a:r>
            <a:r>
              <a:rPr lang="en-US" sz="3200">
                <a:solidFill>
                  <a:srgbClr val="0000FF"/>
                </a:solidFill>
                <a:latin typeface="VNI-Aptima" pitchFamily="2" charset="0"/>
              </a:rPr>
              <a:t>: </a:t>
            </a:r>
            <a:r>
              <a:rPr lang="en-US" sz="3200">
                <a:solidFill>
                  <a:srgbClr val="0000FF"/>
                </a:solidFill>
                <a:latin typeface="VNI-Times" pitchFamily="2" charset="0"/>
              </a:rPr>
              <a:t>Hình tam giaùc ABC coù 3 caïnh daøi baèng nhau, moãi caïnh daøi 1,2m. Hoûi chu vi cuûa hình tam giaùc ñoù baèng bao nhieâu meùt?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685800" y="2590800"/>
            <a:ext cx="74676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003300"/>
                </a:solidFill>
                <a:latin typeface="VNI-Aptima" pitchFamily="2" charset="0"/>
              </a:rPr>
              <a:t>Giaûi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3300"/>
                </a:solidFill>
                <a:latin typeface="VNI-Times" pitchFamily="2" charset="0"/>
              </a:rPr>
              <a:t>Chu vi hình tam giaùc ñoù laø: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3300"/>
                </a:solidFill>
                <a:latin typeface="VNI-Times" pitchFamily="2" charset="0"/>
              </a:rPr>
              <a:t>1,2 x 3 = 3,6 (m)</a:t>
            </a:r>
          </a:p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003300"/>
                </a:solidFill>
                <a:latin typeface="VNI-Times" pitchFamily="2" charset="0"/>
              </a:rPr>
              <a:t>Ñaùp soá</a:t>
            </a:r>
            <a:r>
              <a:rPr lang="en-US" sz="2800">
                <a:solidFill>
                  <a:srgbClr val="003300"/>
                </a:solidFill>
                <a:latin typeface="VNI-Times" pitchFamily="2" charset="0"/>
              </a:rPr>
              <a:t>: 3,6 m</a:t>
            </a:r>
          </a:p>
        </p:txBody>
      </p:sp>
    </p:spTree>
    <p:extLst>
      <p:ext uri="{BB962C8B-B14F-4D97-AF65-F5344CB8AC3E}">
        <p14:creationId xmlns:p14="http://schemas.microsoft.com/office/powerpoint/2010/main" val="37383124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7463"/>
            <a:ext cx="9144000" cy="6858000"/>
          </a:xfrm>
          <a:prstGeom prst="rect">
            <a:avLst/>
          </a:prstGeom>
          <a:noFill/>
          <a:ln w="5715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57616" y="989157"/>
            <a:ext cx="8865352" cy="457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8257" tIns="69129" rIns="138257" bIns="6912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b)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Arial" charset="0"/>
              </a:rPr>
              <a:t>Đọc</a:t>
            </a:r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Arial" charset="0"/>
              </a:rPr>
              <a:t>rồi</a:t>
            </a:r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Arial" charset="0"/>
              </a:rPr>
              <a:t>giải</a:t>
            </a:r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Arial" charset="0"/>
              </a:rPr>
              <a:t>thích</a:t>
            </a:r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:</a:t>
            </a:r>
          </a:p>
          <a:p>
            <a:pPr algn="just" eaLnBrk="1" hangingPunct="1"/>
            <a:endParaRPr lang="en-US" altLang="vi-VN" sz="3200" b="1" dirty="0" smtClean="0">
              <a:solidFill>
                <a:srgbClr val="0000FF"/>
              </a:solidFill>
              <a:latin typeface="Arial" charset="0"/>
            </a:endParaRPr>
          </a:p>
          <a:p>
            <a:pPr algn="just" eaLnBrk="1" hangingPunct="1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0,46</a:t>
            </a:r>
          </a:p>
          <a:p>
            <a:pPr algn="just" eaLnBrk="1" hangingPunct="1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</a:t>
            </a:r>
            <a:r>
              <a:rPr lang="en-US" altLang="vi-VN" sz="32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12</a:t>
            </a:r>
          </a:p>
          <a:p>
            <a:pPr algn="just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   92</a:t>
            </a:r>
          </a:p>
          <a:p>
            <a:pPr algn="just"/>
            <a:r>
              <a:rPr lang="en-US" altLang="vi-VN" sz="32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46</a:t>
            </a:r>
            <a:endParaRPr lang="en-US" altLang="vi-VN" sz="3200" b="1" dirty="0">
              <a:solidFill>
                <a:srgbClr val="0000FF"/>
              </a:solidFill>
              <a:latin typeface="Arial" charset="0"/>
            </a:endParaRPr>
          </a:p>
          <a:p>
            <a:pPr algn="just" eaLnBrk="1" hangingPunct="1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</a:t>
            </a:r>
          </a:p>
          <a:p>
            <a:pPr algn="just"/>
            <a:r>
              <a:rPr lang="en-US" altLang="vi-VN" sz="3200" b="1" dirty="0" smtClean="0">
                <a:solidFill>
                  <a:srgbClr val="0000FF"/>
                </a:solidFill>
                <a:latin typeface="Arial" charset="0"/>
              </a:rPr>
              <a:t>                     </a:t>
            </a:r>
          </a:p>
          <a:p>
            <a:pPr algn="just"/>
            <a:endParaRPr lang="en-US" altLang="vi-VN" sz="3200" b="1" dirty="0" smtClean="0">
              <a:solidFill>
                <a:srgbClr val="0000FF"/>
              </a:solidFill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70888" y="3028731"/>
            <a:ext cx="914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66088" y="2375884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9707" y="1828800"/>
            <a:ext cx="5765829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0,46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ta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phẩy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18488" y="4013616"/>
            <a:ext cx="106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23288" y="4001289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4688" y="4030198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04288" y="4013616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99488" y="4013616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6682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10" grpId="0" animBg="1"/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685517" y="3276587"/>
            <a:ext cx="7772967" cy="236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ctr"/>
          <a:lstStyle/>
          <a:p>
            <a:pPr algn="ctr" eaLnBrk="1" hangingPunct="1"/>
            <a:endParaRPr lang="vi-VN" altLang="vi-VN" sz="4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28416" y="1117989"/>
            <a:ext cx="9015584" cy="4139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17" tIns="45709" rIns="91417" bIns="45709"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just">
              <a:spcBef>
                <a:spcPts val="600"/>
              </a:spcBef>
              <a:defRPr/>
            </a:pPr>
            <a:r>
              <a:rPr lang="en-US" sz="4000" b="1" dirty="0" err="1">
                <a:solidFill>
                  <a:srgbClr val="C00000"/>
                </a:solidFill>
                <a:latin typeface="Times New Roman"/>
              </a:rPr>
              <a:t>Muốn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/>
              </a:rPr>
              <a:t>nhân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/>
              </a:rPr>
              <a:t>một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/>
              </a:rPr>
              <a:t>số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/>
              </a:rPr>
              <a:t>thập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/>
              </a:rPr>
              <a:t>phân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/>
              </a:rPr>
              <a:t>với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/>
              </a:rPr>
              <a:t>một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/>
              </a:rPr>
              <a:t>tự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/>
              </a:rPr>
              <a:t>nhiên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ta </a:t>
            </a:r>
            <a:r>
              <a:rPr lang="en-US" sz="4000" b="1" dirty="0" err="1">
                <a:solidFill>
                  <a:srgbClr val="C00000"/>
                </a:solidFill>
                <a:latin typeface="Times New Roman"/>
              </a:rPr>
              <a:t>làm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/>
              </a:rPr>
              <a:t>như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/>
              </a:rPr>
              <a:t>sau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:</a:t>
            </a:r>
          </a:p>
          <a:p>
            <a:pPr algn="just">
              <a:spcBef>
                <a:spcPts val="600"/>
              </a:spcBef>
              <a:defRPr/>
            </a:pPr>
            <a:endParaRPr lang="en-US" sz="4000" b="1" dirty="0">
              <a:solidFill>
                <a:srgbClr val="C00000"/>
              </a:solidFill>
              <a:latin typeface="Times New Roman"/>
            </a:endParaRPr>
          </a:p>
          <a:p>
            <a:pPr algn="just">
              <a:spcBef>
                <a:spcPts val="60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/>
              </a:rPr>
              <a:t>-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Thực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hiện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phép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nhân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như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nhân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/>
              </a:rPr>
              <a:t>tự</a:t>
            </a:r>
            <a:r>
              <a:rPr lang="en-US" sz="3200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/>
              </a:rPr>
              <a:t>nhiên</a:t>
            </a:r>
            <a:r>
              <a:rPr lang="en-US" sz="3200" b="1" dirty="0">
                <a:solidFill>
                  <a:srgbClr val="0000CC"/>
                </a:solidFill>
                <a:latin typeface="Times New Roman"/>
              </a:rPr>
              <a:t>.</a:t>
            </a:r>
          </a:p>
          <a:p>
            <a:pPr algn="just">
              <a:spcBef>
                <a:spcPts val="60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/>
              </a:rPr>
              <a:t>-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Đếm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xem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phần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thập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phân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của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thập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phân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bao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nhiêu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chữ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rồi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dùng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dấu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phẩy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tách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ở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tích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ra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bấy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nhiêu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chữ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kể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từ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phải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 sang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/>
              </a:rPr>
              <a:t>trái</a:t>
            </a:r>
            <a:r>
              <a:rPr lang="en-US" sz="3200" b="1" dirty="0" smtClean="0">
                <a:solidFill>
                  <a:srgbClr val="0000CC"/>
                </a:solidFill>
                <a:latin typeface="Times New Roman"/>
              </a:rPr>
              <a:t>.</a:t>
            </a:r>
            <a:endParaRPr lang="en-US" sz="3200" b="1" dirty="0">
              <a:solidFill>
                <a:srgbClr val="0000CC"/>
              </a:solidFill>
              <a:latin typeface="Times New Roman"/>
            </a:endParaRPr>
          </a:p>
        </p:txBody>
      </p:sp>
      <p:sp>
        <p:nvSpPr>
          <p:cNvPr id="12292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9" tIns="45715" rIns="91429" bIns="45715" anchor="ctr"/>
          <a:lstStyle/>
          <a:p>
            <a:pPr eaLnBrk="1" hangingPunct="1"/>
            <a:endParaRPr lang="en-US" altLang="vi-VN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4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6803" name="Picture 3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804" name="Picture 4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805" name="Picture 5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806" name="Picture 6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6809" name="WordArt 9"/>
          <p:cNvSpPr>
            <a:spLocks noChangeArrowheads="1" noChangeShapeType="1" noTextEdit="1"/>
          </p:cNvSpPr>
          <p:nvPr/>
        </p:nvSpPr>
        <p:spPr bwMode="auto">
          <a:xfrm>
            <a:off x="2057400" y="1752600"/>
            <a:ext cx="480060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solidFill>
                  <a:srgbClr val="336699"/>
                </a:solidFill>
                <a:effectLst>
                  <a:outerShdw dist="143684" dir="13500000" algn="ctr" rotWithShape="0">
                    <a:srgbClr val="99CCFF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THỰC HÀNH</a:t>
            </a:r>
            <a:endParaRPr lang="en-US" sz="3600" kern="10" dirty="0">
              <a:solidFill>
                <a:srgbClr val="336699"/>
              </a:solidFill>
              <a:effectLst>
                <a:outerShdw dist="143684" dir="13500000" algn="ctr" rotWithShape="0">
                  <a:srgbClr val="99CCFF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Flower Clipart - Imag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6" y="5086350"/>
            <a:ext cx="3179763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Flower Clipart - Imag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985545"/>
            <a:ext cx="3048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Flower Clipart - Imag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4876038"/>
            <a:ext cx="3113881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66315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442</Words>
  <Application>Microsoft Office PowerPoint</Application>
  <PresentationFormat>On-screen Show (4:3)</PresentationFormat>
  <Paragraphs>115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This_Dell</cp:lastModifiedBy>
  <cp:revision>25</cp:revision>
  <dcterms:created xsi:type="dcterms:W3CDTF">2021-11-09T03:00:39Z</dcterms:created>
  <dcterms:modified xsi:type="dcterms:W3CDTF">2021-11-14T09:43:01Z</dcterms:modified>
</cp:coreProperties>
</file>